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9"/>
  </p:notesMasterIdLst>
  <p:sldIdLst>
    <p:sldId id="855" r:id="rId6"/>
    <p:sldId id="856" r:id="rId7"/>
    <p:sldId id="866" r:id="rId8"/>
    <p:sldId id="289" r:id="rId9"/>
    <p:sldId id="291" r:id="rId10"/>
    <p:sldId id="308" r:id="rId11"/>
    <p:sldId id="858" r:id="rId12"/>
    <p:sldId id="859" r:id="rId13"/>
    <p:sldId id="860" r:id="rId14"/>
    <p:sldId id="861" r:id="rId15"/>
    <p:sldId id="862" r:id="rId16"/>
    <p:sldId id="295" r:id="rId17"/>
    <p:sldId id="303" r:id="rId18"/>
    <p:sldId id="865" r:id="rId19"/>
    <p:sldId id="297" r:id="rId20"/>
    <p:sldId id="310" r:id="rId21"/>
    <p:sldId id="867" r:id="rId22"/>
    <p:sldId id="302" r:id="rId23"/>
    <p:sldId id="868" r:id="rId24"/>
    <p:sldId id="304" r:id="rId25"/>
    <p:sldId id="312" r:id="rId26"/>
    <p:sldId id="298" r:id="rId27"/>
    <p:sldId id="853"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5"/>
            <p14:sldId id="856"/>
            <p14:sldId id="866"/>
            <p14:sldId id="289"/>
            <p14:sldId id="291"/>
            <p14:sldId id="308"/>
            <p14:sldId id="858"/>
            <p14:sldId id="859"/>
            <p14:sldId id="860"/>
            <p14:sldId id="861"/>
            <p14:sldId id="862"/>
            <p14:sldId id="295"/>
            <p14:sldId id="303"/>
            <p14:sldId id="865"/>
            <p14:sldId id="297"/>
            <p14:sldId id="310"/>
            <p14:sldId id="867"/>
            <p14:sldId id="302"/>
            <p14:sldId id="868"/>
            <p14:sldId id="304"/>
            <p14:sldId id="312"/>
            <p14:sldId id="298"/>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58"/>
    <p:restoredTop sz="94515"/>
  </p:normalViewPr>
  <p:slideViewPr>
    <p:cSldViewPr snapToGrid="0" snapToObjects="1" showGuides="1">
      <p:cViewPr varScale="1">
        <p:scale>
          <a:sx n="64" d="100"/>
          <a:sy n="64" d="100"/>
        </p:scale>
        <p:origin x="1048" y="200"/>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media/image10.png>
</file>

<file path=ppt/media/image11.tif>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Shape 811"/>
          <p:cNvSpPr>
            <a:spLocks noGrp="1" noRot="1" noChangeAspect="1"/>
          </p:cNvSpPr>
          <p:nvPr>
            <p:ph type="sldImg"/>
          </p:nvPr>
        </p:nvSpPr>
        <p:spPr>
          <a:xfrm>
            <a:off x="381000" y="685800"/>
            <a:ext cx="6096000" cy="3429000"/>
          </a:xfrm>
          <a:prstGeom prst="rect">
            <a:avLst/>
          </a:prstGeom>
        </p:spPr>
        <p:txBody>
          <a:bodyPr/>
          <a:lstStyle/>
          <a:p>
            <a:endParaRPr/>
          </a:p>
        </p:txBody>
      </p:sp>
      <p:sp>
        <p:nvSpPr>
          <p:cNvPr id="812" name="Shape 812"/>
          <p:cNvSpPr>
            <a:spLocks noGrp="1"/>
          </p:cNvSpPr>
          <p:nvPr>
            <p:ph type="body" sz="quarter" idx="1"/>
          </p:nvPr>
        </p:nvSpPr>
        <p:spPr>
          <a:prstGeom prst="rect">
            <a:avLst/>
          </a:prstGeom>
        </p:spPr>
        <p:txBody>
          <a:bodyPr/>
          <a:lstStyle/>
          <a:p>
            <a:pPr>
              <a:defRPr b="1"/>
            </a:pPr>
            <a:r>
              <a:t>Standard text slide (version 6)</a:t>
            </a:r>
          </a:p>
          <a:p>
            <a:r>
              <a:t>Creating contrast throughout the presentation can help to call attention to key ideas. </a:t>
            </a:r>
          </a:p>
          <a:p>
            <a:r>
              <a:t>They can also create visual “breaks” in the cadence of the presentation and allow the eye to rest on big ideas. </a:t>
            </a:r>
          </a:p>
          <a:p>
            <a:r>
              <a:t>The quotes should be important information, quotes, or Endava marketing messages.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9134515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 name="Shape 758"/>
          <p:cNvSpPr>
            <a:spLocks noGrp="1" noRot="1" noChangeAspect="1"/>
          </p:cNvSpPr>
          <p:nvPr>
            <p:ph type="sldImg"/>
          </p:nvPr>
        </p:nvSpPr>
        <p:spPr>
          <a:xfrm>
            <a:off x="381000" y="685800"/>
            <a:ext cx="6096000" cy="3429000"/>
          </a:xfrm>
          <a:prstGeom prst="rect">
            <a:avLst/>
          </a:prstGeom>
        </p:spPr>
        <p:txBody>
          <a:bodyPr/>
          <a:lstStyle/>
          <a:p>
            <a:endParaRPr/>
          </a:p>
        </p:txBody>
      </p:sp>
      <p:sp>
        <p:nvSpPr>
          <p:cNvPr id="759" name="Shape 759"/>
          <p:cNvSpPr>
            <a:spLocks noGrp="1"/>
          </p:cNvSpPr>
          <p:nvPr>
            <p:ph type="body" sz="quarter" idx="1"/>
          </p:nvPr>
        </p:nvSpPr>
        <p:spPr>
          <a:prstGeom prst="rect">
            <a:avLst/>
          </a:prstGeom>
        </p:spPr>
        <p:txBody>
          <a:bodyPr/>
          <a:lstStyle/>
          <a:p>
            <a:pPr>
              <a:defRPr b="1"/>
            </a:pPr>
            <a:r>
              <a:t>Flow chart</a:t>
            </a:r>
            <a:endParaRPr b="0"/>
          </a:p>
          <a:p>
            <a:pPr>
              <a:defRPr b="1"/>
            </a:pPr>
            <a:r>
              <a:rPr b="0"/>
              <a:t>Use to show how information breaks down, flows, connects, and relates to each other.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xfrm>
            <a:off x="381000" y="685800"/>
            <a:ext cx="6096000" cy="3429000"/>
          </a:xfrm>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pPr>
              <a:defRPr b="1"/>
            </a:pPr>
            <a:r>
              <a:t>Data slide (version 2)</a:t>
            </a:r>
          </a:p>
          <a:p>
            <a:r>
              <a:t>Using data can be a powerful way to get an idea across to an audience. </a:t>
            </a:r>
          </a:p>
          <a:p>
            <a:r>
              <a:t>Do not overwhelm the audience with too much information on the same slide.</a:t>
            </a:r>
          </a:p>
          <a:p>
            <a:r>
              <a:t>Use these slides to highlight important facts and figures, with minimal text descriptions.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864162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11962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 name="Shape 821"/>
          <p:cNvSpPr>
            <a:spLocks noGrp="1" noRot="1" noChangeAspect="1"/>
          </p:cNvSpPr>
          <p:nvPr>
            <p:ph type="sldImg"/>
          </p:nvPr>
        </p:nvSpPr>
        <p:spPr>
          <a:xfrm>
            <a:off x="381000" y="685800"/>
            <a:ext cx="6096000" cy="3429000"/>
          </a:xfrm>
          <a:prstGeom prst="rect">
            <a:avLst/>
          </a:prstGeom>
        </p:spPr>
        <p:txBody>
          <a:bodyPr/>
          <a:lstStyle/>
          <a:p>
            <a:endParaRPr/>
          </a:p>
        </p:txBody>
      </p:sp>
      <p:sp>
        <p:nvSpPr>
          <p:cNvPr id="822" name="Shape 822"/>
          <p:cNvSpPr>
            <a:spLocks noGrp="1"/>
          </p:cNvSpPr>
          <p:nvPr>
            <p:ph type="body" sz="quarter" idx="1"/>
          </p:nvPr>
        </p:nvSpPr>
        <p:spPr>
          <a:prstGeom prst="rect">
            <a:avLst/>
          </a:prstGeom>
        </p:spPr>
        <p:txBody>
          <a:bodyPr/>
          <a:lstStyle/>
          <a:p>
            <a:pPr>
              <a:defRPr b="1"/>
            </a:pPr>
            <a:r>
              <a:t>Standard text slide (version 7)</a:t>
            </a:r>
          </a:p>
          <a:p>
            <a:r>
              <a:t>Creating contrast throughout the presentation can help to call attention to key ideas. </a:t>
            </a:r>
          </a:p>
          <a:p>
            <a:r>
              <a:t>They can also create visual “breaks” in the cadence of the presentation and allow the eye to rest on big ideas. </a:t>
            </a:r>
          </a:p>
          <a:p>
            <a:r>
              <a:t>The quotes should be important information, quotes, or Endava marketing messages.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 name="Shape 934"/>
          <p:cNvSpPr>
            <a:spLocks noGrp="1" noRot="1" noChangeAspect="1"/>
          </p:cNvSpPr>
          <p:nvPr>
            <p:ph type="sldImg"/>
          </p:nvPr>
        </p:nvSpPr>
        <p:spPr>
          <a:xfrm>
            <a:off x="381000" y="685800"/>
            <a:ext cx="6096000" cy="3429000"/>
          </a:xfrm>
          <a:prstGeom prst="rect">
            <a:avLst/>
          </a:prstGeom>
        </p:spPr>
        <p:txBody>
          <a:bodyPr/>
          <a:lstStyle/>
          <a:p>
            <a:endParaRPr/>
          </a:p>
        </p:txBody>
      </p:sp>
      <p:sp>
        <p:nvSpPr>
          <p:cNvPr id="935" name="Shape 935"/>
          <p:cNvSpPr>
            <a:spLocks noGrp="1"/>
          </p:cNvSpPr>
          <p:nvPr>
            <p:ph type="body" sz="quarter" idx="1"/>
          </p:nvPr>
        </p:nvSpPr>
        <p:spPr>
          <a:prstGeom prst="rect">
            <a:avLst/>
          </a:prstGeom>
        </p:spPr>
        <p:txBody>
          <a:bodyPr/>
          <a:lstStyle/>
          <a:p>
            <a:pPr>
              <a:defRPr b="1"/>
            </a:pPr>
            <a:r>
              <a:t>Data slide (version 4)</a:t>
            </a:r>
          </a:p>
          <a:p>
            <a:r>
              <a:t>Tables are mostly used to show the cost of the project.</a:t>
            </a:r>
          </a:p>
          <a:p>
            <a:r>
              <a:t>To edit the rows and columns, click the table, then navigate to the top right of Keynote making sure “Format” is selected. Then select “Table” and you will be able to add or remove columns/rows, or many other customizations that fit the needs of the table. Do not change the look and feel of the table, just make adjustment to accommodate the specific client related data.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r>
              <a:t>Standard text slide (version 1)</a:t>
            </a:r>
          </a:p>
          <a:p>
            <a:r>
              <a:t>Use standard text slides as little as possible. They can be used for an introduction to a presentation, summary of work, detailed legal information. </a:t>
            </a:r>
          </a:p>
          <a:p>
            <a:r>
              <a:t>All presentations should be a mix of text-heavy pages and visual pages. </a:t>
            </a:r>
          </a:p>
          <a:p>
            <a:r>
              <a:t>In a presentation, choose between 1, 2, or 3 column text pages to be consistent within the document.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t>Elements (version 1)</a:t>
            </a:r>
          </a:p>
          <a:p>
            <a:r>
              <a:t>Elements are used to give more detail to a set of ideas, they should all relate to the same topic.</a:t>
            </a:r>
          </a:p>
          <a:p>
            <a:r>
              <a:t>For example, 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t>Concept slide (version 2)</a:t>
            </a:r>
          </a:p>
          <a:p>
            <a:r>
              <a:t>Concept slides create “breathing room” in presentations by having white space and focusing on a few key details. </a:t>
            </a:r>
          </a:p>
          <a:p>
            <a:r>
              <a:t>They are intended to represent important information, quotes, or Endava marketing messages to the audience.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078211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t>Elements (version 1)</a:t>
            </a:r>
          </a:p>
          <a:p>
            <a:r>
              <a:t>Elements are used to give more detail to a set of ideas, they should all relate to the same topic.</a:t>
            </a:r>
          </a:p>
          <a:p>
            <a:r>
              <a:t>For example, 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963556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476039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t>Elements (version 1)</a:t>
            </a:r>
          </a:p>
          <a:p>
            <a:r>
              <a:t>Elements are used to give more detail to a set of ideas, they should all relate to the same topic.</a:t>
            </a:r>
          </a:p>
          <a:p>
            <a:r>
              <a:t>For example, 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868233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91709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 name="Shape 671"/>
          <p:cNvSpPr>
            <a:spLocks noGrp="1" noRot="1" noChangeAspect="1"/>
          </p:cNvSpPr>
          <p:nvPr>
            <p:ph type="sldImg"/>
          </p:nvPr>
        </p:nvSpPr>
        <p:spPr>
          <a:xfrm>
            <a:off x="381000" y="685800"/>
            <a:ext cx="6096000" cy="3429000"/>
          </a:xfrm>
          <a:prstGeom prst="rect">
            <a:avLst/>
          </a:prstGeom>
        </p:spPr>
        <p:txBody>
          <a:bodyPr/>
          <a:lstStyle/>
          <a:p>
            <a:endParaRPr/>
          </a:p>
        </p:txBody>
      </p:sp>
      <p:sp>
        <p:nvSpPr>
          <p:cNvPr id="672" name="Shape 672"/>
          <p:cNvSpPr>
            <a:spLocks noGrp="1"/>
          </p:cNvSpPr>
          <p:nvPr>
            <p:ph type="body" sz="quarter" idx="1"/>
          </p:nvPr>
        </p:nvSpPr>
        <p:spPr>
          <a:prstGeom prst="rect">
            <a:avLst/>
          </a:prstGeom>
        </p:spPr>
        <p:txBody>
          <a:bodyPr/>
          <a:lstStyle/>
          <a:p>
            <a:pPr>
              <a:defRPr b="1"/>
            </a:pPr>
            <a:r>
              <a:t>Key Figures</a:t>
            </a:r>
          </a:p>
          <a:p>
            <a:r>
              <a:t>This slide highlights data and key figures. </a:t>
            </a:r>
          </a:p>
          <a:p>
            <a:r>
              <a:t>Make sure to use an icon that relates to the data shown and all the icons are in the same colour. </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2020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FBB56E-9FCC-654A-BA50-AF4A64A420D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1492466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2020  </a:t>
            </a:r>
            <a:r>
              <a:rPr lang="en-GB" b="0" i="0" dirty="0">
                <a:latin typeface="Arial" panose="020B0604020202020204" pitchFamily="34" charset="0"/>
                <a:cs typeface="Arial" panose="020B0604020202020204" pitchFamily="34" charset="0"/>
              </a:rPr>
              <a:t>//  Presentation name  //  © Copyright 2020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6" r:id="rId3"/>
    <p:sldLayoutId id="2147483657" r:id="rId4"/>
    <p:sldLayoutId id="2147483659" r:id="rId5"/>
    <p:sldLayoutId id="2147483660" r:id="rId6"/>
    <p:sldLayoutId id="2147483661"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hyperlink" Target="https://material-ui.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nodemon.io/" TargetMode="External"/><Relationship Id="rId5" Type="http://schemas.openxmlformats.org/officeDocument/2006/relationships/hyperlink" Target="https://expressjs.com/" TargetMode="External"/><Relationship Id="rId4" Type="http://schemas.openxmlformats.org/officeDocument/2006/relationships/hyperlink" Target="https://nodejs.org/en/"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mailto:first.last@endava.co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670370-D94D-5F44-955F-3358D098A0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95453" y="1410889"/>
            <a:ext cx="11993094" cy="10894221"/>
          </a:xfrm>
          <a:prstGeom prst="rect">
            <a:avLst/>
          </a:prstGeom>
        </p:spPr>
      </p:pic>
    </p:spTree>
    <p:extLst>
      <p:ext uri="{BB962C8B-B14F-4D97-AF65-F5344CB8AC3E}">
        <p14:creationId xmlns:p14="http://schemas.microsoft.com/office/powerpoint/2010/main" val="46027760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10</a:t>
            </a:fld>
            <a:endParaRPr/>
          </a:p>
        </p:txBody>
      </p:sp>
      <p:sp>
        <p:nvSpPr>
          <p:cNvPr id="601" name="Client Name  Presentation Title  -  1. Chapter Name"/>
          <p:cNvSpPr txBox="1">
            <a:spLocks noGrp="1"/>
          </p:cNvSpPr>
          <p:nvPr>
            <p:ph type="body" sz="quarter" idx="13"/>
          </p:nvPr>
        </p:nvSpPr>
        <p:spPr>
          <a:xfrm>
            <a:off x="1703286" y="210051"/>
            <a:ext cx="8101576"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 </a:t>
            </a:r>
            <a:r>
              <a:rPr dirty="0"/>
              <a:t> </a:t>
            </a:r>
            <a:r>
              <a:rPr lang="en-US" b="1" dirty="0">
                <a:solidFill>
                  <a:srgbClr val="DE411B"/>
                </a:solidFill>
                <a:latin typeface="+mn-lt"/>
                <a:ea typeface="+mn-ea"/>
                <a:cs typeface="+mn-cs"/>
                <a:sym typeface="Helvetica"/>
              </a:rPr>
              <a:t>3</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Existing functionalities</a:t>
            </a:r>
            <a:endParaRPr b="1" dirty="0">
              <a:solidFill>
                <a:srgbClr val="DE411B"/>
              </a:solidFill>
              <a:latin typeface="+mn-lt"/>
              <a:ea typeface="+mn-ea"/>
              <a:cs typeface="+mn-cs"/>
              <a:sym typeface="Helvetica"/>
            </a:endParaRPr>
          </a:p>
        </p:txBody>
      </p:sp>
      <p:sp>
        <p:nvSpPr>
          <p:cNvPr id="603" name="Rectangle"/>
          <p:cNvSpPr/>
          <p:nvPr/>
        </p:nvSpPr>
        <p:spPr>
          <a:xfrm rot="16200000">
            <a:off x="3441389" y="6175090"/>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4" name="Rectangle"/>
          <p:cNvSpPr/>
          <p:nvPr/>
        </p:nvSpPr>
        <p:spPr>
          <a:xfrm rot="16200000">
            <a:off x="12343723" y="6175090"/>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5" name="ELEMENT 1…"/>
          <p:cNvSpPr txBox="1"/>
          <p:nvPr/>
        </p:nvSpPr>
        <p:spPr>
          <a:xfrm>
            <a:off x="3035888" y="6798489"/>
            <a:ext cx="6614002" cy="9752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sz="3000" spc="198" dirty="0">
                <a:solidFill>
                  <a:srgbClr val="000000"/>
                </a:solidFill>
              </a:rPr>
              <a:t>Specific value or field is added</a:t>
            </a:r>
          </a:p>
        </p:txBody>
      </p:sp>
      <p:sp>
        <p:nvSpPr>
          <p:cNvPr id="606" name="ELEMENT 2…"/>
          <p:cNvSpPr txBox="1"/>
          <p:nvPr/>
        </p:nvSpPr>
        <p:spPr>
          <a:xfrm>
            <a:off x="11950573" y="6798489"/>
            <a:ext cx="6614002" cy="5597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sz="3000" spc="198" dirty="0">
                <a:solidFill>
                  <a:srgbClr val="000000"/>
                </a:solidFill>
              </a:rPr>
              <a:t>Caching</a:t>
            </a:r>
            <a:endParaRPr sz="3000" spc="198" dirty="0">
              <a:solidFill>
                <a:srgbClr val="000000"/>
              </a:solidFill>
            </a:endParaRPr>
          </a:p>
        </p:txBody>
      </p:sp>
      <p:pic>
        <p:nvPicPr>
          <p:cNvPr id="607" name="Graphic 323" descr="Graphic 323"/>
          <p:cNvPicPr>
            <a:picLocks noChangeAspect="1"/>
          </p:cNvPicPr>
          <p:nvPr/>
        </p:nvPicPr>
        <p:blipFill>
          <a:blip r:embed="rId3"/>
          <a:stretch>
            <a:fillRect/>
          </a:stretch>
        </p:blipFill>
        <p:spPr>
          <a:xfrm>
            <a:off x="11994473" y="5088075"/>
            <a:ext cx="762001" cy="762001"/>
          </a:xfrm>
          <a:prstGeom prst="rect">
            <a:avLst/>
          </a:prstGeom>
          <a:ln w="12700">
            <a:miter lim="400000"/>
          </a:ln>
        </p:spPr>
      </p:pic>
      <p:pic>
        <p:nvPicPr>
          <p:cNvPr id="608" name="Graphic 142" descr="Graphic 142"/>
          <p:cNvPicPr>
            <a:picLocks noChangeAspect="1"/>
          </p:cNvPicPr>
          <p:nvPr/>
        </p:nvPicPr>
        <p:blipFill>
          <a:blip r:embed="rId4"/>
          <a:stretch>
            <a:fillRect/>
          </a:stretch>
        </p:blipFill>
        <p:spPr>
          <a:xfrm>
            <a:off x="3130530" y="5088075"/>
            <a:ext cx="762001" cy="762001"/>
          </a:xfrm>
          <a:prstGeom prst="rect">
            <a:avLst/>
          </a:prstGeom>
          <a:ln w="12700">
            <a:miter lim="400000"/>
          </a:ln>
        </p:spPr>
      </p:pic>
      <p:sp>
        <p:nvSpPr>
          <p:cNvPr id="10" name="ELEMENT 1…">
            <a:extLst>
              <a:ext uri="{FF2B5EF4-FFF2-40B4-BE49-F238E27FC236}">
                <a16:creationId xmlns:a16="http://schemas.microsoft.com/office/drawing/2014/main" id="{3F7702B1-75C3-5A4E-8F53-4C8F388957CD}"/>
              </a:ext>
            </a:extLst>
          </p:cNvPr>
          <p:cNvSpPr txBox="1"/>
          <p:nvPr/>
        </p:nvSpPr>
        <p:spPr>
          <a:xfrm>
            <a:off x="3035888" y="7773755"/>
            <a:ext cx="6614002" cy="19909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The real response can be used as an example and by changing some value or adding a new field, fake API can be used for development.</a:t>
            </a:r>
          </a:p>
        </p:txBody>
      </p:sp>
      <p:sp>
        <p:nvSpPr>
          <p:cNvPr id="11" name="ELEMENT 2…">
            <a:extLst>
              <a:ext uri="{FF2B5EF4-FFF2-40B4-BE49-F238E27FC236}">
                <a16:creationId xmlns:a16="http://schemas.microsoft.com/office/drawing/2014/main" id="{9281747F-CAC8-9548-B5DF-DBBCF5182766}"/>
              </a:ext>
            </a:extLst>
          </p:cNvPr>
          <p:cNvSpPr txBox="1"/>
          <p:nvPr/>
        </p:nvSpPr>
        <p:spPr>
          <a:xfrm>
            <a:off x="11994473" y="7358257"/>
            <a:ext cx="6614002" cy="3375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The caching can be implemented in a way that fake API app is first trying to find information in local cache, and if it doesn’t exist it should try to retrieve info from real API. If API endpoint doesn’t exist, the empty response can be created in cache.</a:t>
            </a:r>
            <a:endParaRPr sz="30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39481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Saved time</a:t>
            </a:r>
            <a:endParaRPr dirty="0"/>
          </a:p>
        </p:txBody>
      </p:sp>
      <p:sp>
        <p:nvSpPr>
          <p:cNvPr id="573" name="The background is different"/>
          <p:cNvSpPr txBox="1"/>
          <p:nvPr/>
        </p:nvSpPr>
        <p:spPr>
          <a:xfrm>
            <a:off x="3066033" y="8577565"/>
            <a:ext cx="15010952" cy="5180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162006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12</a:t>
            </a:fld>
            <a:endParaRPr/>
          </a:p>
        </p:txBody>
      </p:sp>
      <p:sp>
        <p:nvSpPr>
          <p:cNvPr id="662" name="Client Name  Presentation Title  -  1. Chapter Name"/>
          <p:cNvSpPr txBox="1">
            <a:spLocks noGrp="1"/>
          </p:cNvSpPr>
          <p:nvPr>
            <p:ph type="body" sz="quarter" idx="13"/>
          </p:nvPr>
        </p:nvSpPr>
        <p:spPr>
          <a:xfrm>
            <a:off x="1703286" y="210051"/>
            <a:ext cx="6878485" cy="390491"/>
          </a:xfrm>
          <a:prstGeom prst="rect">
            <a:avLst/>
          </a:prstGeom>
        </p:spPr>
        <p:txBody>
          <a:bodyPr/>
          <a:lstStyle/>
          <a:p>
            <a:pPr marL="0" indent="0">
              <a:buSzTx/>
              <a:buNone/>
              <a:defRPr sz="1600"/>
            </a:pPr>
            <a:r>
              <a:rPr lang="en-US" dirty="0">
                <a:solidFill>
                  <a:srgbClr val="929292"/>
                </a:solidFill>
              </a:rPr>
              <a:t>How to boost your frontend development using fake APIs </a:t>
            </a:r>
            <a:r>
              <a:rPr dirty="0">
                <a:solidFill>
                  <a:srgbClr val="929292"/>
                </a:solidFill>
              </a:rPr>
              <a:t>- </a:t>
            </a:r>
            <a:r>
              <a:rPr dirty="0"/>
              <a:t> </a:t>
            </a:r>
            <a:r>
              <a:rPr lang="en-US" b="1" dirty="0">
                <a:solidFill>
                  <a:srgbClr val="DE411B"/>
                </a:solidFill>
                <a:latin typeface="+mn-lt"/>
                <a:ea typeface="+mn-ea"/>
                <a:cs typeface="+mn-cs"/>
                <a:sym typeface="Helvetica"/>
              </a:rPr>
              <a:t>4</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Saved time</a:t>
            </a:r>
            <a:endParaRPr b="1" dirty="0">
              <a:solidFill>
                <a:srgbClr val="DE411B"/>
              </a:solidFill>
              <a:latin typeface="+mn-lt"/>
              <a:ea typeface="+mn-ea"/>
              <a:cs typeface="+mn-cs"/>
              <a:sym typeface="Helvetica"/>
            </a:endParaRPr>
          </a:p>
        </p:txBody>
      </p:sp>
      <p:sp>
        <p:nvSpPr>
          <p:cNvPr id="664" name="Title Goes Here…"/>
          <p:cNvSpPr txBox="1"/>
          <p:nvPr/>
        </p:nvSpPr>
        <p:spPr>
          <a:xfrm>
            <a:off x="5575273" y="2860483"/>
            <a:ext cx="13233453" cy="29495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gn="ctr">
              <a:lnSpc>
                <a:spcPct val="80000"/>
              </a:lnSpc>
              <a:defRPr sz="5000" cap="none" spc="-150">
                <a:solidFill>
                  <a:srgbClr val="1D1D1D"/>
                </a:solidFill>
              </a:defRPr>
            </a:pPr>
            <a:r>
              <a:rPr lang="en-US" dirty="0"/>
              <a:t>Example</a:t>
            </a:r>
            <a:endParaRPr dirty="0"/>
          </a:p>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For backend work, 10 man-hour is needed. For frontend work, the same. If frontend waits for backend to to finished, </a:t>
            </a:r>
            <a:r>
              <a:rPr lang="en-US" sz="3000" b="0" dirty="0">
                <a:solidFill>
                  <a:schemeClr val="accent4">
                    <a:lumMod val="60000"/>
                    <a:lumOff val="40000"/>
                  </a:schemeClr>
                </a:solidFill>
                <a:latin typeface="Arial" panose="020B0604020202020204" pitchFamily="34" charset="0"/>
                <a:cs typeface="Arial" panose="020B0604020202020204" pitchFamily="34" charset="0"/>
              </a:rPr>
              <a:t>20 man-hour would be needed</a:t>
            </a:r>
            <a:r>
              <a:rPr lang="en-US" sz="3000" b="0" dirty="0">
                <a:latin typeface="Arial" panose="020B0604020202020204" pitchFamily="34" charset="0"/>
                <a:cs typeface="Arial" panose="020B0604020202020204" pitchFamily="34" charset="0"/>
              </a:rPr>
              <a:t>. If the work is done in parallel, around </a:t>
            </a:r>
            <a:r>
              <a:rPr lang="en-US" sz="3000" b="0" dirty="0">
                <a:solidFill>
                  <a:schemeClr val="accent4">
                    <a:lumMod val="60000"/>
                    <a:lumOff val="40000"/>
                  </a:schemeClr>
                </a:solidFill>
                <a:latin typeface="Arial" panose="020B0604020202020204" pitchFamily="34" charset="0"/>
                <a:cs typeface="Arial" panose="020B0604020202020204" pitchFamily="34" charset="0"/>
              </a:rPr>
              <a:t>11 man-hour would be needed </a:t>
            </a:r>
            <a:r>
              <a:rPr lang="en-US" sz="3000" b="0" dirty="0">
                <a:latin typeface="Arial" panose="020B0604020202020204" pitchFamily="34" charset="0"/>
                <a:cs typeface="Arial" panose="020B0604020202020204" pitchFamily="34" charset="0"/>
              </a:rPr>
              <a:t>(an hour is needed for integration)</a:t>
            </a:r>
            <a:endParaRPr sz="3000" b="0" dirty="0">
              <a:latin typeface="Arial" panose="020B0604020202020204" pitchFamily="34" charset="0"/>
              <a:cs typeface="Arial" panose="020B0604020202020204" pitchFamily="34" charset="0"/>
            </a:endParaRPr>
          </a:p>
        </p:txBody>
      </p:sp>
      <p:sp>
        <p:nvSpPr>
          <p:cNvPr id="665" name="20%…"/>
          <p:cNvSpPr txBox="1"/>
          <p:nvPr/>
        </p:nvSpPr>
        <p:spPr>
          <a:xfrm>
            <a:off x="4738360" y="8069949"/>
            <a:ext cx="2806860" cy="2119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gn="ctr" defTabSz="914400">
              <a:lnSpc>
                <a:spcPct val="80000"/>
              </a:lnSpc>
              <a:spcBef>
                <a:spcPts val="1000"/>
              </a:spcBef>
              <a:defRPr sz="7500" spc="-225">
                <a:solidFill>
                  <a:srgbClr val="000000"/>
                </a:solidFill>
              </a:defRPr>
            </a:pPr>
            <a:r>
              <a:rPr lang="en-US" dirty="0"/>
              <a:t>10</a:t>
            </a:r>
            <a:endParaRPr dirty="0"/>
          </a:p>
          <a:p>
            <a:pPr algn="ctr">
              <a:defRPr spc="198">
                <a:solidFill>
                  <a:srgbClr val="000000"/>
                </a:solidFill>
              </a:defRPr>
            </a:pPr>
            <a:r>
              <a:rPr lang="en-US" dirty="0"/>
              <a:t>Man-hour</a:t>
            </a:r>
            <a:endParaRPr dirty="0"/>
          </a:p>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500" b="0" dirty="0">
                <a:latin typeface="Arial" panose="020B0604020202020204" pitchFamily="34" charset="0"/>
                <a:cs typeface="Arial" panose="020B0604020202020204" pitchFamily="34" charset="0"/>
              </a:rPr>
              <a:t>Frontend, backend</a:t>
            </a:r>
            <a:endParaRPr sz="2500" b="0" dirty="0">
              <a:latin typeface="Arial" panose="020B0604020202020204" pitchFamily="34" charset="0"/>
              <a:cs typeface="Arial" panose="020B0604020202020204" pitchFamily="34" charset="0"/>
            </a:endParaRPr>
          </a:p>
        </p:txBody>
      </p:sp>
      <p:sp>
        <p:nvSpPr>
          <p:cNvPr id="666" name="20%…"/>
          <p:cNvSpPr txBox="1"/>
          <p:nvPr/>
        </p:nvSpPr>
        <p:spPr>
          <a:xfrm>
            <a:off x="10788570" y="8069949"/>
            <a:ext cx="2806860" cy="2119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gn="ctr" defTabSz="914400">
              <a:lnSpc>
                <a:spcPct val="80000"/>
              </a:lnSpc>
              <a:spcBef>
                <a:spcPts val="1000"/>
              </a:spcBef>
              <a:defRPr sz="7500" spc="-225">
                <a:solidFill>
                  <a:srgbClr val="000000"/>
                </a:solidFill>
              </a:defRPr>
            </a:pPr>
            <a:r>
              <a:rPr dirty="0"/>
              <a:t>20</a:t>
            </a:r>
          </a:p>
          <a:p>
            <a:pPr algn="ctr">
              <a:defRPr spc="198">
                <a:solidFill>
                  <a:srgbClr val="000000"/>
                </a:solidFill>
              </a:defRPr>
            </a:pPr>
            <a:r>
              <a:rPr lang="en-US" dirty="0"/>
              <a:t>Man-hour</a:t>
            </a:r>
            <a:endParaRPr dirty="0"/>
          </a:p>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500" b="0" cap="none" spc="0" dirty="0">
                <a:solidFill>
                  <a:srgbClr val="5E5E5E"/>
                </a:solidFill>
                <a:latin typeface="Arial" panose="020B0604020202020204" pitchFamily="34" charset="0"/>
                <a:cs typeface="Arial" panose="020B0604020202020204" pitchFamily="34" charset="0"/>
              </a:rPr>
              <a:t>Frontend and backend work serial work </a:t>
            </a:r>
            <a:endParaRPr sz="2500" b="0" cap="none" spc="0" dirty="0">
              <a:solidFill>
                <a:srgbClr val="5E5E5E"/>
              </a:solidFill>
              <a:latin typeface="Arial" panose="020B0604020202020204" pitchFamily="34" charset="0"/>
              <a:cs typeface="Arial" panose="020B0604020202020204" pitchFamily="34" charset="0"/>
            </a:endParaRPr>
          </a:p>
        </p:txBody>
      </p:sp>
      <p:sp>
        <p:nvSpPr>
          <p:cNvPr id="667" name="20%…"/>
          <p:cNvSpPr txBox="1"/>
          <p:nvPr/>
        </p:nvSpPr>
        <p:spPr>
          <a:xfrm>
            <a:off x="16578101" y="8069949"/>
            <a:ext cx="2806859" cy="2119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gn="ctr" defTabSz="914400">
              <a:lnSpc>
                <a:spcPct val="80000"/>
              </a:lnSpc>
              <a:spcBef>
                <a:spcPts val="1000"/>
              </a:spcBef>
              <a:defRPr sz="7500" spc="-225">
                <a:solidFill>
                  <a:srgbClr val="000000"/>
                </a:solidFill>
              </a:defRPr>
            </a:pPr>
            <a:r>
              <a:rPr lang="en-US" dirty="0"/>
              <a:t>11</a:t>
            </a:r>
            <a:endParaRPr dirty="0"/>
          </a:p>
          <a:p>
            <a:pPr algn="ctr">
              <a:defRPr spc="198">
                <a:solidFill>
                  <a:srgbClr val="000000"/>
                </a:solidFill>
              </a:defRPr>
            </a:pPr>
            <a:r>
              <a:rPr lang="en-US" dirty="0"/>
              <a:t>Man-hour</a:t>
            </a:r>
            <a:endParaRPr dirty="0"/>
          </a:p>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500" b="0" cap="none" spc="0" dirty="0">
                <a:solidFill>
                  <a:srgbClr val="5E5E5E"/>
                </a:solidFill>
                <a:latin typeface="Arial" panose="020B0604020202020204" pitchFamily="34" charset="0"/>
                <a:cs typeface="Arial" panose="020B0604020202020204" pitchFamily="34" charset="0"/>
              </a:rPr>
              <a:t>Frontend and backend in parallel (fake API)</a:t>
            </a:r>
            <a:endParaRPr sz="2500" b="0" cap="none" spc="0" dirty="0">
              <a:solidFill>
                <a:srgbClr val="5E5E5E"/>
              </a:solidFill>
              <a:latin typeface="Arial" panose="020B0604020202020204" pitchFamily="34" charset="0"/>
              <a:cs typeface="Arial" panose="020B0604020202020204" pitchFamily="34" charset="0"/>
            </a:endParaRPr>
          </a:p>
        </p:txBody>
      </p:sp>
      <p:pic>
        <p:nvPicPr>
          <p:cNvPr id="668" name="Graphic 165" descr="Graphic 165"/>
          <p:cNvPicPr>
            <a:picLocks noChangeAspect="1"/>
          </p:cNvPicPr>
          <p:nvPr/>
        </p:nvPicPr>
        <p:blipFill>
          <a:blip r:embed="rId3"/>
          <a:stretch>
            <a:fillRect/>
          </a:stretch>
        </p:blipFill>
        <p:spPr>
          <a:xfrm>
            <a:off x="17473530" y="6574528"/>
            <a:ext cx="1016001" cy="1016001"/>
          </a:xfrm>
          <a:prstGeom prst="rect">
            <a:avLst/>
          </a:prstGeom>
          <a:ln w="12700">
            <a:miter lim="400000"/>
          </a:ln>
        </p:spPr>
      </p:pic>
      <p:pic>
        <p:nvPicPr>
          <p:cNvPr id="669" name="Graphic 221" descr="Graphic 221"/>
          <p:cNvPicPr>
            <a:picLocks noChangeAspect="1"/>
          </p:cNvPicPr>
          <p:nvPr/>
        </p:nvPicPr>
        <p:blipFill>
          <a:blip r:embed="rId4"/>
          <a:stretch>
            <a:fillRect/>
          </a:stretch>
        </p:blipFill>
        <p:spPr>
          <a:xfrm>
            <a:off x="5633789" y="6574528"/>
            <a:ext cx="1016001" cy="1016001"/>
          </a:xfrm>
          <a:prstGeom prst="rect">
            <a:avLst/>
          </a:prstGeom>
          <a:ln w="12700">
            <a:miter lim="400000"/>
          </a:ln>
        </p:spPr>
      </p:pic>
      <p:pic>
        <p:nvPicPr>
          <p:cNvPr id="670" name="Graphic 2" descr="Graphic 2"/>
          <p:cNvPicPr>
            <a:picLocks noChangeAspect="1"/>
          </p:cNvPicPr>
          <p:nvPr/>
        </p:nvPicPr>
        <p:blipFill>
          <a:blip r:embed="rId5"/>
          <a:stretch>
            <a:fillRect/>
          </a:stretch>
        </p:blipFill>
        <p:spPr>
          <a:xfrm>
            <a:off x="11684000" y="6574528"/>
            <a:ext cx="1016000" cy="101600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a:solidFill>
                  <a:srgbClr val="FFFFFF"/>
                </a:solidFill>
              </a:defRPr>
            </a:lvl1pPr>
          </a:lstStyle>
          <a:p>
            <a:fld id="{86CB4B4D-7CA3-9044-876B-883B54F8677D}" type="slidenum">
              <a:t>13</a:t>
            </a:fld>
            <a:endParaRPr/>
          </a:p>
        </p:txBody>
      </p:sp>
      <p:sp>
        <p:nvSpPr>
          <p:cNvPr id="804" name="Client Name  Presentation Title  -  1. Chapter Name"/>
          <p:cNvSpPr txBox="1">
            <a:spLocks noGrp="1"/>
          </p:cNvSpPr>
          <p:nvPr>
            <p:ph type="body" sz="quarter" idx="13"/>
          </p:nvPr>
        </p:nvSpPr>
        <p:spPr>
          <a:xfrm>
            <a:off x="1703286" y="210051"/>
            <a:ext cx="6182782" cy="390491"/>
          </a:xfrm>
          <a:prstGeom prst="rect">
            <a:avLst/>
          </a:prstGeom>
        </p:spPr>
        <p:txBody>
          <a:bodyPr/>
          <a:lstStyle/>
          <a:p>
            <a:pPr marL="0" indent="0">
              <a:buSzTx/>
              <a:buNone/>
              <a:defRPr sz="1600"/>
            </a:pPr>
            <a:r>
              <a:rPr lang="en-US" dirty="0">
                <a:solidFill>
                  <a:srgbClr val="929292"/>
                </a:solidFill>
              </a:rPr>
              <a:t>How to boost your development using fake APIs</a:t>
            </a:r>
            <a:r>
              <a:rPr dirty="0">
                <a:solidFill>
                  <a:srgbClr val="929292"/>
                </a:solidFill>
              </a:rPr>
              <a:t> - </a:t>
            </a:r>
            <a:r>
              <a:rPr dirty="0"/>
              <a:t> </a:t>
            </a:r>
            <a:r>
              <a:rPr lang="en-US" b="1" dirty="0">
                <a:solidFill>
                  <a:srgbClr val="DE411B"/>
                </a:solidFill>
                <a:latin typeface="+mn-lt"/>
                <a:ea typeface="+mn-ea"/>
                <a:cs typeface="+mn-cs"/>
                <a:sym typeface="Helvetica"/>
              </a:rPr>
              <a:t>4</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Saved time</a:t>
            </a:r>
            <a:endParaRPr b="1" dirty="0">
              <a:solidFill>
                <a:srgbClr val="DE411B"/>
              </a:solidFill>
              <a:latin typeface="+mn-lt"/>
              <a:ea typeface="+mn-ea"/>
              <a:cs typeface="+mn-cs"/>
              <a:sym typeface="Helvetica"/>
            </a:endParaRPr>
          </a:p>
        </p:txBody>
      </p:sp>
      <p:pic>
        <p:nvPicPr>
          <p:cNvPr id="806" name="Image" descr="Image"/>
          <p:cNvPicPr>
            <a:picLocks noChangeAspect="1"/>
          </p:cNvPicPr>
          <p:nvPr/>
        </p:nvPicPr>
        <p:blipFill>
          <a:blip r:embed="rId3"/>
          <a:srcRect l="66676"/>
          <a:stretch>
            <a:fillRect/>
          </a:stretch>
        </p:blipFill>
        <p:spPr>
          <a:xfrm>
            <a:off x="16258430" y="0"/>
            <a:ext cx="8125570" cy="13716000"/>
          </a:xfrm>
          <a:prstGeom prst="rect">
            <a:avLst/>
          </a:prstGeom>
          <a:ln w="12700">
            <a:miter lim="400000"/>
          </a:ln>
        </p:spPr>
      </p:pic>
      <p:sp>
        <p:nvSpPr>
          <p:cNvPr id="807" name="Title Goes Here"/>
          <p:cNvSpPr txBox="1"/>
          <p:nvPr/>
        </p:nvSpPr>
        <p:spPr>
          <a:xfrm>
            <a:off x="1718042" y="1966931"/>
            <a:ext cx="13740755"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Result</a:t>
            </a:r>
            <a:endParaRPr dirty="0"/>
          </a:p>
        </p:txBody>
      </p:sp>
      <p:sp>
        <p:nvSpPr>
          <p:cNvPr id="808"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33202" y="3417952"/>
            <a:ext cx="13274840" cy="50270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lang="en-GB" b="0" dirty="0">
              <a:latin typeface="Arial" panose="020B0604020202020204" pitchFamily="34" charset="0"/>
              <a:cs typeface="Arial" panose="020B0604020202020204" pitchFamily="34" charset="0"/>
            </a:endParaRPr>
          </a:p>
          <a:p>
            <a:pPr>
              <a:lnSpc>
                <a:spcPct val="100000"/>
              </a:lnSpc>
              <a:spcBef>
                <a:spcPts val="3000"/>
              </a:spcBef>
              <a:defRPr spc="198">
                <a:solidFill>
                  <a:srgbClr val="000000"/>
                </a:solidFill>
              </a:defRPr>
            </a:pPr>
            <a:r>
              <a:rPr lang="en-GB" dirty="0"/>
              <a:t>1. </a:t>
            </a:r>
            <a:r>
              <a:rPr lang="en-GB" sz="3000" dirty="0"/>
              <a:t>Test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GB" sz="3000" b="0" dirty="0">
                <a:latin typeface="Arial" panose="020B0604020202020204" pitchFamily="34" charset="0"/>
                <a:cs typeface="Arial" panose="020B0604020202020204" pitchFamily="34" charset="0"/>
              </a:rPr>
              <a:t>End to end tests should cover integration between backend and frontend, or some small amount of time is needed for adjustment.</a:t>
            </a:r>
          </a:p>
          <a:p>
            <a:pPr>
              <a:lnSpc>
                <a:spcPct val="100000"/>
              </a:lnSpc>
              <a:spcBef>
                <a:spcPts val="3000"/>
              </a:spcBef>
              <a:defRPr spc="198">
                <a:solidFill>
                  <a:srgbClr val="000000"/>
                </a:solidFill>
              </a:defRPr>
            </a:pPr>
            <a:r>
              <a:rPr lang="en-GB" dirty="0"/>
              <a:t>2. </a:t>
            </a:r>
            <a:r>
              <a:rPr lang="en-GB" sz="3000" dirty="0"/>
              <a:t>Contract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cap="none" spc="0" dirty="0">
                <a:solidFill>
                  <a:srgbClr val="5E5E5E"/>
                </a:solidFill>
                <a:latin typeface="Arial" panose="020B0604020202020204" pitchFamily="34" charset="0"/>
                <a:cs typeface="Arial" panose="020B0604020202020204" pitchFamily="34" charset="0"/>
              </a:rPr>
              <a:t>If any API contract changes are needed, they are usually discovered early in development.</a:t>
            </a:r>
            <a:br>
              <a:rPr b="0" dirty="0">
                <a:latin typeface="Arial" panose="020B0604020202020204" pitchFamily="34" charset="0"/>
                <a:cs typeface="Arial" panose="020B0604020202020204" pitchFamily="34" charset="0"/>
              </a:rPr>
            </a:br>
            <a:endParaRPr b="0" dirty="0">
              <a:latin typeface="Arial" panose="020B0604020202020204" pitchFamily="34" charset="0"/>
              <a:cs typeface="Arial" panose="020B0604020202020204" pitchFamily="34" charset="0"/>
            </a:endParaRPr>
          </a:p>
        </p:txBody>
      </p:sp>
      <p:sp>
        <p:nvSpPr>
          <p:cNvPr id="809" name="We are confident in our abilities, our approach and our people so we have nothing to hide from our customers."/>
          <p:cNvSpPr txBox="1"/>
          <p:nvPr/>
        </p:nvSpPr>
        <p:spPr>
          <a:xfrm>
            <a:off x="17873778" y="6252707"/>
            <a:ext cx="4894924" cy="1210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3600" cap="none" spc="-107"/>
            </a:lvl1pPr>
          </a:lstStyle>
          <a:p>
            <a:pPr algn="ctr"/>
            <a:r>
              <a:rPr lang="en-US" sz="4500" dirty="0"/>
              <a:t>9 hours would be saved</a:t>
            </a:r>
            <a:endParaRPr sz="45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Technologies used for live example</a:t>
            </a:r>
            <a:endParaRPr dirty="0"/>
          </a:p>
        </p:txBody>
      </p:sp>
      <p:sp>
        <p:nvSpPr>
          <p:cNvPr id="573" name="The background is different"/>
          <p:cNvSpPr txBox="1"/>
          <p:nvPr/>
        </p:nvSpPr>
        <p:spPr>
          <a:xfrm>
            <a:off x="3066033" y="8577565"/>
            <a:ext cx="17718982"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1992287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15</a:t>
            </a:fld>
            <a:endParaRPr/>
          </a:p>
        </p:txBody>
      </p:sp>
      <p:sp>
        <p:nvSpPr>
          <p:cNvPr id="696" name="Client Name  Presentation Title  -  1. Chapter Name"/>
          <p:cNvSpPr txBox="1">
            <a:spLocks noGrp="1"/>
          </p:cNvSpPr>
          <p:nvPr>
            <p:ph type="body" sz="quarter" idx="13"/>
          </p:nvPr>
        </p:nvSpPr>
        <p:spPr>
          <a:xfrm>
            <a:off x="1703286" y="210051"/>
            <a:ext cx="9319858"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a:t>
            </a:r>
            <a:r>
              <a:rPr dirty="0"/>
              <a:t> </a:t>
            </a:r>
            <a:r>
              <a:rPr lang="en-US" b="1" dirty="0">
                <a:solidFill>
                  <a:srgbClr val="DE411B"/>
                </a:solidFill>
                <a:latin typeface="+mn-lt"/>
                <a:ea typeface="+mn-ea"/>
                <a:cs typeface="+mn-cs"/>
                <a:sym typeface="Helvetica"/>
              </a:rPr>
              <a:t>5</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Technologies used for live example</a:t>
            </a:r>
            <a:endParaRPr b="1" dirty="0">
              <a:solidFill>
                <a:srgbClr val="DE411B"/>
              </a:solidFill>
              <a:latin typeface="+mn-lt"/>
              <a:ea typeface="+mn-ea"/>
              <a:cs typeface="+mn-cs"/>
              <a:sym typeface="Helvetica"/>
            </a:endParaRPr>
          </a:p>
        </p:txBody>
      </p:sp>
      <p:grpSp>
        <p:nvGrpSpPr>
          <p:cNvPr id="700" name="Group"/>
          <p:cNvGrpSpPr/>
          <p:nvPr/>
        </p:nvGrpSpPr>
        <p:grpSpPr>
          <a:xfrm>
            <a:off x="15894476" y="9795200"/>
            <a:ext cx="3006130" cy="1186210"/>
            <a:chOff x="0" y="0"/>
            <a:chExt cx="3006129" cy="1186208"/>
          </a:xfrm>
        </p:grpSpPr>
        <p:sp>
          <p:nvSpPr>
            <p:cNvPr id="698" name="Rectangle"/>
            <p:cNvSpPr/>
            <p:nvPr/>
          </p:nvSpPr>
          <p:spPr>
            <a:xfrm>
              <a:off x="0" y="0"/>
              <a:ext cx="3006130"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699" name="Title Goes Here"/>
            <p:cNvSpPr txBox="1"/>
            <p:nvPr/>
          </p:nvSpPr>
          <p:spPr>
            <a:xfrm>
              <a:off x="0" y="337861"/>
              <a:ext cx="3006130"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80000"/>
                </a:lnSpc>
                <a:defRPr sz="2000" cap="none" spc="-59"/>
              </a:lvl1pPr>
            </a:lstStyle>
            <a:p>
              <a:r>
                <a:rPr lang="en-US" sz="2700" dirty="0" err="1"/>
                <a:t>Nodemon</a:t>
              </a:r>
              <a:r>
                <a:rPr lang="en-US" sz="2700" dirty="0"/>
                <a:t>, xml-builder</a:t>
              </a:r>
              <a:endParaRPr sz="2700" dirty="0"/>
            </a:p>
          </p:txBody>
        </p:sp>
      </p:grpSp>
      <p:grpSp>
        <p:nvGrpSpPr>
          <p:cNvPr id="703" name="Group"/>
          <p:cNvGrpSpPr/>
          <p:nvPr/>
        </p:nvGrpSpPr>
        <p:grpSpPr>
          <a:xfrm>
            <a:off x="12673743" y="9795200"/>
            <a:ext cx="3006131" cy="1186210"/>
            <a:chOff x="0" y="0"/>
            <a:chExt cx="3006129" cy="1186208"/>
          </a:xfrm>
        </p:grpSpPr>
        <p:sp>
          <p:nvSpPr>
            <p:cNvPr id="701" name="Rectangle"/>
            <p:cNvSpPr/>
            <p:nvPr/>
          </p:nvSpPr>
          <p:spPr>
            <a:xfrm>
              <a:off x="0" y="0"/>
              <a:ext cx="3006130"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02" name="Title Goes Here"/>
            <p:cNvSpPr txBox="1"/>
            <p:nvPr/>
          </p:nvSpPr>
          <p:spPr>
            <a:xfrm>
              <a:off x="0" y="337861"/>
              <a:ext cx="3006130"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80000"/>
                </a:lnSpc>
                <a:defRPr sz="2000" cap="none" spc="-59"/>
              </a:lvl1pPr>
            </a:lstStyle>
            <a:p>
              <a:r>
                <a:rPr lang="en-US" sz="2700" dirty="0"/>
                <a:t>Node JS, Express</a:t>
              </a:r>
              <a:endParaRPr sz="2700" dirty="0"/>
            </a:p>
          </p:txBody>
        </p:sp>
      </p:grpSp>
      <p:grpSp>
        <p:nvGrpSpPr>
          <p:cNvPr id="706" name="Group"/>
          <p:cNvGrpSpPr/>
          <p:nvPr/>
        </p:nvGrpSpPr>
        <p:grpSpPr>
          <a:xfrm>
            <a:off x="8796006" y="9795200"/>
            <a:ext cx="3006130" cy="1186210"/>
            <a:chOff x="0" y="0"/>
            <a:chExt cx="3006129" cy="1186208"/>
          </a:xfrm>
        </p:grpSpPr>
        <p:sp>
          <p:nvSpPr>
            <p:cNvPr id="704" name="Rectangle"/>
            <p:cNvSpPr/>
            <p:nvPr/>
          </p:nvSpPr>
          <p:spPr>
            <a:xfrm>
              <a:off x="0" y="0"/>
              <a:ext cx="3006130"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05" name="Title Goes Here"/>
            <p:cNvSpPr txBox="1"/>
            <p:nvPr/>
          </p:nvSpPr>
          <p:spPr>
            <a:xfrm>
              <a:off x="0" y="337861"/>
              <a:ext cx="3006130"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80000"/>
                </a:lnSpc>
                <a:defRPr sz="2000" cap="none" spc="-59"/>
              </a:lvl1pPr>
            </a:lstStyle>
            <a:p>
              <a:r>
                <a:rPr lang="en-US" sz="2700" dirty="0"/>
                <a:t>AXIOS, Material UI</a:t>
              </a:r>
              <a:endParaRPr sz="2700" dirty="0"/>
            </a:p>
          </p:txBody>
        </p:sp>
      </p:grpSp>
      <p:grpSp>
        <p:nvGrpSpPr>
          <p:cNvPr id="709" name="Group"/>
          <p:cNvGrpSpPr/>
          <p:nvPr/>
        </p:nvGrpSpPr>
        <p:grpSpPr>
          <a:xfrm>
            <a:off x="5575274" y="9795200"/>
            <a:ext cx="3006130" cy="1186210"/>
            <a:chOff x="0" y="0"/>
            <a:chExt cx="3006129" cy="1186208"/>
          </a:xfrm>
        </p:grpSpPr>
        <p:sp>
          <p:nvSpPr>
            <p:cNvPr id="707" name="Rectangle"/>
            <p:cNvSpPr/>
            <p:nvPr/>
          </p:nvSpPr>
          <p:spPr>
            <a:xfrm>
              <a:off x="0" y="0"/>
              <a:ext cx="3006130"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08" name="Title Goes Here"/>
            <p:cNvSpPr txBox="1"/>
            <p:nvPr/>
          </p:nvSpPr>
          <p:spPr>
            <a:xfrm>
              <a:off x="0" y="337861"/>
              <a:ext cx="3006130"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80000"/>
                </a:lnSpc>
                <a:defRPr sz="2000" cap="none" spc="-59"/>
              </a:lvl1pPr>
            </a:lstStyle>
            <a:p>
              <a:r>
                <a:rPr lang="en-US" sz="2700" dirty="0"/>
                <a:t>React, Redux, React Router</a:t>
              </a:r>
              <a:endParaRPr sz="2700" dirty="0"/>
            </a:p>
          </p:txBody>
        </p:sp>
      </p:grpSp>
      <p:grpSp>
        <p:nvGrpSpPr>
          <p:cNvPr id="715" name="Group"/>
          <p:cNvGrpSpPr/>
          <p:nvPr/>
        </p:nvGrpSpPr>
        <p:grpSpPr>
          <a:xfrm>
            <a:off x="13316217" y="7530497"/>
            <a:ext cx="4944469" cy="1186210"/>
            <a:chOff x="0" y="0"/>
            <a:chExt cx="4944467" cy="1186208"/>
          </a:xfrm>
        </p:grpSpPr>
        <p:sp>
          <p:nvSpPr>
            <p:cNvPr id="713" name="Rectangle"/>
            <p:cNvSpPr/>
            <p:nvPr/>
          </p:nvSpPr>
          <p:spPr>
            <a:xfrm>
              <a:off x="0" y="0"/>
              <a:ext cx="4944468"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14" name="Title Goes Here"/>
            <p:cNvSpPr txBox="1"/>
            <p:nvPr/>
          </p:nvSpPr>
          <p:spPr>
            <a:xfrm>
              <a:off x="179983" y="301205"/>
              <a:ext cx="4584501"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70000"/>
                </a:lnSpc>
                <a:defRPr sz="2800" cap="none" spc="-83"/>
              </a:lvl1pPr>
            </a:lstStyle>
            <a:p>
              <a:r>
                <a:rPr lang="en-US" sz="3500" dirty="0"/>
                <a:t>Backend</a:t>
              </a:r>
              <a:endParaRPr sz="3500" dirty="0"/>
            </a:p>
          </p:txBody>
        </p:sp>
      </p:grpSp>
      <p:grpSp>
        <p:nvGrpSpPr>
          <p:cNvPr id="718" name="Group"/>
          <p:cNvGrpSpPr/>
          <p:nvPr/>
        </p:nvGrpSpPr>
        <p:grpSpPr>
          <a:xfrm>
            <a:off x="6216471" y="7530497"/>
            <a:ext cx="4944468" cy="1186210"/>
            <a:chOff x="0" y="0"/>
            <a:chExt cx="4944467" cy="1186208"/>
          </a:xfrm>
        </p:grpSpPr>
        <p:sp>
          <p:nvSpPr>
            <p:cNvPr id="716" name="Rectangle"/>
            <p:cNvSpPr/>
            <p:nvPr/>
          </p:nvSpPr>
          <p:spPr>
            <a:xfrm>
              <a:off x="0" y="0"/>
              <a:ext cx="4944468" cy="1186209"/>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717" name="Title Goes Here"/>
            <p:cNvSpPr txBox="1"/>
            <p:nvPr/>
          </p:nvSpPr>
          <p:spPr>
            <a:xfrm>
              <a:off x="179983" y="301205"/>
              <a:ext cx="4584501" cy="5075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70000"/>
                </a:lnSpc>
                <a:defRPr sz="2800" cap="none" spc="-83"/>
              </a:lvl1pPr>
            </a:lstStyle>
            <a:p>
              <a:r>
                <a:rPr lang="en-US" sz="3500" dirty="0"/>
                <a:t>Frontend</a:t>
              </a:r>
              <a:endParaRPr sz="3500" dirty="0"/>
            </a:p>
          </p:txBody>
        </p:sp>
      </p:grpSp>
      <p:grpSp>
        <p:nvGrpSpPr>
          <p:cNvPr id="724" name="Group"/>
          <p:cNvGrpSpPr/>
          <p:nvPr/>
        </p:nvGrpSpPr>
        <p:grpSpPr>
          <a:xfrm>
            <a:off x="9719766" y="4937683"/>
            <a:ext cx="4944468" cy="1186209"/>
            <a:chOff x="0" y="0"/>
            <a:chExt cx="4944467" cy="1186208"/>
          </a:xfrm>
        </p:grpSpPr>
        <p:sp>
          <p:nvSpPr>
            <p:cNvPr id="722" name="Rectangle"/>
            <p:cNvSpPr/>
            <p:nvPr/>
          </p:nvSpPr>
          <p:spPr>
            <a:xfrm>
              <a:off x="0" y="0"/>
              <a:ext cx="4944468" cy="1186209"/>
            </a:xfrm>
            <a:prstGeom prst="rect">
              <a:avLst/>
            </a:prstGeom>
            <a:solidFill>
              <a:srgbClr val="DE411B"/>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23" name="Title Goes Here"/>
            <p:cNvSpPr txBox="1"/>
            <p:nvPr/>
          </p:nvSpPr>
          <p:spPr>
            <a:xfrm>
              <a:off x="179982" y="299762"/>
              <a:ext cx="4584501" cy="5075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a:lnSpc>
                  <a:spcPct val="70000"/>
                </a:lnSpc>
                <a:defRPr sz="2800" cap="none" spc="-83"/>
              </a:lvl1pPr>
            </a:lstStyle>
            <a:p>
              <a:r>
                <a:rPr lang="en-US" sz="3500" dirty="0"/>
                <a:t>Flow</a:t>
              </a:r>
              <a:endParaRPr sz="3500" dirty="0"/>
            </a:p>
          </p:txBody>
        </p:sp>
      </p:grpSp>
      <p:grpSp>
        <p:nvGrpSpPr>
          <p:cNvPr id="735" name="Group"/>
          <p:cNvGrpSpPr/>
          <p:nvPr/>
        </p:nvGrpSpPr>
        <p:grpSpPr>
          <a:xfrm rot="16200000">
            <a:off x="11441737" y="-559719"/>
            <a:ext cx="1500528" cy="14527503"/>
            <a:chOff x="-76885" y="0"/>
            <a:chExt cx="1500526" cy="14527501"/>
          </a:xfrm>
        </p:grpSpPr>
        <p:sp>
          <p:nvSpPr>
            <p:cNvPr id="728" name="Circle"/>
            <p:cNvSpPr/>
            <p:nvPr/>
          </p:nvSpPr>
          <p:spPr>
            <a:xfrm>
              <a:off x="1117600" y="7112000"/>
              <a:ext cx="306041" cy="306042"/>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29" name="Circle"/>
            <p:cNvSpPr/>
            <p:nvPr/>
          </p:nvSpPr>
          <p:spPr>
            <a:xfrm>
              <a:off x="0" y="14221459"/>
              <a:ext cx="306041" cy="306042"/>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30" name="Circle"/>
            <p:cNvSpPr/>
            <p:nvPr/>
          </p:nvSpPr>
          <p:spPr>
            <a:xfrm>
              <a:off x="0" y="7112000"/>
              <a:ext cx="306041" cy="306042"/>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731" name="Circle"/>
            <p:cNvSpPr/>
            <p:nvPr/>
          </p:nvSpPr>
          <p:spPr>
            <a:xfrm>
              <a:off x="0" y="0"/>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732" name="Line"/>
            <p:cNvSpPr/>
            <p:nvPr/>
          </p:nvSpPr>
          <p:spPr>
            <a:xfrm>
              <a:off x="-39544" y="3819403"/>
              <a:ext cx="742395" cy="3442740"/>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33" name="Line"/>
            <p:cNvSpPr/>
            <p:nvPr/>
          </p:nvSpPr>
          <p:spPr>
            <a:xfrm rot="10800000" flipH="1">
              <a:off x="-76885" y="7266822"/>
              <a:ext cx="785443" cy="3596837"/>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34" name="Line"/>
            <p:cNvSpPr/>
            <p:nvPr/>
          </p:nvSpPr>
          <p:spPr>
            <a:xfrm>
              <a:off x="708558" y="7260681"/>
              <a:ext cx="575458" cy="4341"/>
            </a:xfrm>
            <a:prstGeom prst="line">
              <a:avLst/>
            </a:prstGeom>
            <a:noFill/>
            <a:ln w="25400" cap="rnd">
              <a:solidFill>
                <a:srgbClr val="000000"/>
              </a:solidFill>
              <a:custDash>
                <a:ds d="100000" sp="200000"/>
              </a:custDash>
              <a:round/>
              <a:headEnd type="oval" w="med" len="med"/>
              <a:tailEnd type="oval" w="med" len="med"/>
            </a:ln>
            <a:effectLst/>
          </p:spPr>
          <p:txBody>
            <a:bodyPr wrap="square" lIns="0" tIns="0" rIns="0" bIns="0" numCol="1" anchor="ctr">
              <a:noAutofit/>
            </a:bodyPr>
            <a:lstStyle/>
            <a:p>
              <a:pPr algn="ctr" defTabSz="825500">
                <a:lnSpc>
                  <a:spcPct val="100000"/>
                </a:lnSpc>
                <a:defRPr sz="3200" cap="none" spc="0"/>
              </a:pPr>
              <a:endParaRPr dirty="0"/>
            </a:p>
          </p:txBody>
        </p:sp>
      </p:grpSp>
      <p:grpSp>
        <p:nvGrpSpPr>
          <p:cNvPr id="742" name="Group"/>
          <p:cNvGrpSpPr/>
          <p:nvPr/>
        </p:nvGrpSpPr>
        <p:grpSpPr>
          <a:xfrm rot="16200000">
            <a:off x="7971804" y="7482032"/>
            <a:ext cx="1423642" cy="3544541"/>
            <a:chOff x="0" y="0"/>
            <a:chExt cx="1423640" cy="3544540"/>
          </a:xfrm>
        </p:grpSpPr>
        <p:sp>
          <p:nvSpPr>
            <p:cNvPr id="736" name="Circle"/>
            <p:cNvSpPr/>
            <p:nvPr/>
          </p:nvSpPr>
          <p:spPr>
            <a:xfrm>
              <a:off x="0" y="0"/>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37" name="Circle"/>
            <p:cNvSpPr/>
            <p:nvPr/>
          </p:nvSpPr>
          <p:spPr>
            <a:xfrm>
              <a:off x="0" y="3238500"/>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38" name="Circle"/>
            <p:cNvSpPr/>
            <p:nvPr/>
          </p:nvSpPr>
          <p:spPr>
            <a:xfrm>
              <a:off x="1117600" y="1625601"/>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39" name="Line"/>
            <p:cNvSpPr/>
            <p:nvPr/>
          </p:nvSpPr>
          <p:spPr>
            <a:xfrm>
              <a:off x="102220" y="152588"/>
              <a:ext cx="600631" cy="1623154"/>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40" name="Line"/>
            <p:cNvSpPr/>
            <p:nvPr/>
          </p:nvSpPr>
          <p:spPr>
            <a:xfrm rot="10800000" flipH="1">
              <a:off x="89520" y="1780421"/>
              <a:ext cx="606336" cy="1610703"/>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41" name="Line"/>
            <p:cNvSpPr/>
            <p:nvPr/>
          </p:nvSpPr>
          <p:spPr>
            <a:xfrm>
              <a:off x="691193" y="1778621"/>
              <a:ext cx="592824" cy="1"/>
            </a:xfrm>
            <a:prstGeom prst="line">
              <a:avLst/>
            </a:prstGeom>
            <a:noFill/>
            <a:ln w="25400" cap="rnd">
              <a:solidFill>
                <a:srgbClr val="000000"/>
              </a:solidFill>
              <a:custDash>
                <a:ds d="100000" sp="200000"/>
              </a:custDash>
              <a:round/>
              <a:tailEnd type="oval" w="med" len="med"/>
            </a:ln>
            <a:effectLst/>
          </p:spPr>
          <p:txBody>
            <a:bodyPr wrap="square" lIns="0" tIns="0" rIns="0" bIns="0" numCol="1" anchor="ctr">
              <a:noAutofit/>
            </a:bodyPr>
            <a:lstStyle/>
            <a:p>
              <a:pPr algn="ctr" defTabSz="825500">
                <a:lnSpc>
                  <a:spcPct val="100000"/>
                </a:lnSpc>
                <a:defRPr sz="3200" cap="none" spc="0"/>
              </a:pPr>
              <a:endParaRPr/>
            </a:p>
          </p:txBody>
        </p:sp>
      </p:grpSp>
      <p:grpSp>
        <p:nvGrpSpPr>
          <p:cNvPr id="756" name="Group"/>
          <p:cNvGrpSpPr/>
          <p:nvPr/>
        </p:nvGrpSpPr>
        <p:grpSpPr>
          <a:xfrm rot="16200000">
            <a:off x="15076631" y="7482032"/>
            <a:ext cx="1423641" cy="3544541"/>
            <a:chOff x="0" y="0"/>
            <a:chExt cx="1423640" cy="3544540"/>
          </a:xfrm>
        </p:grpSpPr>
        <p:sp>
          <p:nvSpPr>
            <p:cNvPr id="750" name="Circle"/>
            <p:cNvSpPr/>
            <p:nvPr/>
          </p:nvSpPr>
          <p:spPr>
            <a:xfrm>
              <a:off x="0" y="0"/>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51" name="Circle"/>
            <p:cNvSpPr/>
            <p:nvPr/>
          </p:nvSpPr>
          <p:spPr>
            <a:xfrm>
              <a:off x="0" y="3238500"/>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52" name="Circle"/>
            <p:cNvSpPr/>
            <p:nvPr/>
          </p:nvSpPr>
          <p:spPr>
            <a:xfrm>
              <a:off x="1117600" y="1625601"/>
              <a:ext cx="306041" cy="306041"/>
            </a:xfrm>
            <a:prstGeom prst="ellipse">
              <a:avLst/>
            </a:prstGeom>
            <a:solidFill>
              <a:srgbClr val="FFFFFF"/>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753" name="Line"/>
            <p:cNvSpPr/>
            <p:nvPr/>
          </p:nvSpPr>
          <p:spPr>
            <a:xfrm>
              <a:off x="102220" y="152588"/>
              <a:ext cx="600631" cy="1623154"/>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54" name="Line"/>
            <p:cNvSpPr/>
            <p:nvPr/>
          </p:nvSpPr>
          <p:spPr>
            <a:xfrm rot="10800000" flipH="1">
              <a:off x="89520" y="1780421"/>
              <a:ext cx="606336" cy="1610703"/>
            </a:xfrm>
            <a:custGeom>
              <a:avLst/>
              <a:gdLst/>
              <a:ahLst/>
              <a:cxnLst>
                <a:cxn ang="0">
                  <a:pos x="wd2" y="hd2"/>
                </a:cxn>
                <a:cxn ang="5400000">
                  <a:pos x="wd2" y="hd2"/>
                </a:cxn>
                <a:cxn ang="10800000">
                  <a:pos x="wd2" y="hd2"/>
                </a:cxn>
                <a:cxn ang="16200000">
                  <a:pos x="wd2" y="hd2"/>
                </a:cxn>
              </a:cxnLst>
              <a:rect l="0" t="0" r="r" b="b"/>
              <a:pathLst>
                <a:path w="21600" h="21600" extrusionOk="0">
                  <a:moveTo>
                    <a:pt x="0" y="35"/>
                  </a:moveTo>
                  <a:lnTo>
                    <a:pt x="21515" y="0"/>
                  </a:lnTo>
                  <a:lnTo>
                    <a:pt x="21600" y="21600"/>
                  </a:lnTo>
                </a:path>
              </a:pathLst>
            </a:custGeom>
            <a:noFill/>
            <a:ln w="25400" cap="rnd">
              <a:solidFill>
                <a:srgbClr val="000000"/>
              </a:solidFill>
              <a:custDash>
                <a:ds d="100000" sp="200000"/>
              </a:custDash>
              <a:round/>
              <a:headEnd type="oval" w="med" len="med"/>
            </a:ln>
            <a:effectLst/>
          </p:spPr>
          <p:txBody>
            <a:bodyPr wrap="square" lIns="0" tIns="0" rIns="0" bIns="0" numCol="1" anchor="ctr">
              <a:noAutofit/>
            </a:bodyPr>
            <a:lstStyle/>
            <a:p>
              <a:pPr algn="ctr" defTabSz="825500">
                <a:lnSpc>
                  <a:spcPct val="100000"/>
                </a:lnSpc>
                <a:defRPr sz="3200" cap="none" spc="0"/>
              </a:pPr>
              <a:endParaRPr/>
            </a:p>
          </p:txBody>
        </p:sp>
        <p:sp>
          <p:nvSpPr>
            <p:cNvPr id="755" name="Line"/>
            <p:cNvSpPr/>
            <p:nvPr/>
          </p:nvSpPr>
          <p:spPr>
            <a:xfrm>
              <a:off x="680113" y="1778621"/>
              <a:ext cx="603904" cy="1"/>
            </a:xfrm>
            <a:prstGeom prst="line">
              <a:avLst/>
            </a:prstGeom>
            <a:noFill/>
            <a:ln w="25400" cap="rnd">
              <a:solidFill>
                <a:srgbClr val="000000"/>
              </a:solidFill>
              <a:custDash>
                <a:ds d="100000" sp="200000"/>
              </a:custDash>
              <a:round/>
              <a:tailEnd type="oval" w="med" len="med"/>
            </a:ln>
            <a:effectLst/>
          </p:spPr>
          <p:txBody>
            <a:bodyPr wrap="square" lIns="0" tIns="0" rIns="0" bIns="0" numCol="1" anchor="ctr">
              <a:noAutofit/>
            </a:bodyPr>
            <a:lstStyle/>
            <a:p>
              <a:pPr algn="ctr" defTabSz="825500">
                <a:lnSpc>
                  <a:spcPct val="100000"/>
                </a:lnSpc>
                <a:defRPr sz="3200" cap="none" spc="0"/>
              </a:pPr>
              <a:endParaRPr/>
            </a:p>
          </p:txBody>
        </p:sp>
      </p:grpSp>
      <p:sp>
        <p:nvSpPr>
          <p:cNvPr id="757" name="Title Goes Here…"/>
          <p:cNvSpPr txBox="1"/>
          <p:nvPr/>
        </p:nvSpPr>
        <p:spPr>
          <a:xfrm>
            <a:off x="5575274" y="2653911"/>
            <a:ext cx="13233453" cy="13901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gn="ctr">
              <a:lnSpc>
                <a:spcPct val="80000"/>
              </a:lnSpc>
              <a:defRPr sz="5000" cap="none" spc="-150">
                <a:solidFill>
                  <a:srgbClr val="1D1D1D"/>
                </a:solidFill>
              </a:defRPr>
            </a:pPr>
            <a:r>
              <a:rPr lang="en-US" dirty="0"/>
              <a:t>Technologies used</a:t>
            </a:r>
            <a:endParaRPr dirty="0"/>
          </a:p>
          <a:p>
            <a:pPr algn="ctr" defTabSz="825500">
              <a:spcBef>
                <a:spcPts val="2000"/>
              </a:spcBef>
              <a:defRPr spc="197">
                <a:solidFill>
                  <a:srgbClr val="48545B"/>
                </a:solidFill>
              </a:defRPr>
            </a:pPr>
            <a:r>
              <a:rPr lang="en-US" sz="3000" dirty="0"/>
              <a:t>For live example</a:t>
            </a:r>
            <a:endParaRPr sz="30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16</a:t>
            </a:fld>
            <a:endParaRPr/>
          </a:p>
        </p:txBody>
      </p:sp>
      <p:sp>
        <p:nvSpPr>
          <p:cNvPr id="886" name="Client Name  Presentation Title  -  1. Chapter Name"/>
          <p:cNvSpPr txBox="1">
            <a:spLocks noGrp="1"/>
          </p:cNvSpPr>
          <p:nvPr>
            <p:ph type="body" sz="quarter" idx="13"/>
          </p:nvPr>
        </p:nvSpPr>
        <p:spPr>
          <a:xfrm>
            <a:off x="1703286" y="210051"/>
            <a:ext cx="9262150" cy="390491"/>
          </a:xfrm>
          <a:prstGeom prst="rect">
            <a:avLst/>
          </a:prstGeom>
        </p:spPr>
        <p:txBody>
          <a:bodyPr/>
          <a:lstStyle/>
          <a:p>
            <a:pPr marL="0" indent="0">
              <a:buSzTx/>
              <a:buNone/>
              <a:defRPr sz="1600"/>
            </a:pPr>
            <a:r>
              <a:rPr lang="en-US" dirty="0">
                <a:solidFill>
                  <a:srgbClr val="929292"/>
                </a:solidFill>
              </a:rPr>
              <a:t>How to boost your frontend development using fake APIs </a:t>
            </a:r>
            <a:r>
              <a:rPr dirty="0">
                <a:solidFill>
                  <a:srgbClr val="929292"/>
                </a:solidFill>
              </a:rPr>
              <a:t>- </a:t>
            </a:r>
            <a:r>
              <a:rPr lang="en-US" b="1" dirty="0">
                <a:solidFill>
                  <a:srgbClr val="DE411B"/>
                </a:solidFill>
                <a:latin typeface="+mn-lt"/>
                <a:ea typeface="+mn-ea"/>
                <a:cs typeface="+mn-cs"/>
                <a:sym typeface="Helvetica"/>
              </a:rPr>
              <a:t>5</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Technologies used for live example</a:t>
            </a:r>
            <a:endParaRPr b="1" dirty="0">
              <a:solidFill>
                <a:srgbClr val="DE411B"/>
              </a:solidFill>
              <a:latin typeface="+mn-lt"/>
              <a:ea typeface="+mn-ea"/>
              <a:cs typeface="+mn-cs"/>
              <a:sym typeface="Helvetica"/>
            </a:endParaRPr>
          </a:p>
        </p:txBody>
      </p:sp>
      <p:sp>
        <p:nvSpPr>
          <p:cNvPr id="888" name="Title Goes…"/>
          <p:cNvSpPr txBox="1"/>
          <p:nvPr/>
        </p:nvSpPr>
        <p:spPr>
          <a:xfrm>
            <a:off x="5707288" y="5802689"/>
            <a:ext cx="4524726" cy="19364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lnSpc>
                <a:spcPct val="80000"/>
              </a:lnSpc>
              <a:defRPr sz="5000" cap="none" spc="-150">
                <a:solidFill>
                  <a:srgbClr val="1D1D1D"/>
                </a:solidFill>
              </a:defRPr>
            </a:pPr>
            <a:r>
              <a:rPr lang="en-US" dirty="0"/>
              <a:t>Desired</a:t>
            </a:r>
            <a:endParaRPr dirty="0"/>
          </a:p>
          <a:p>
            <a:pPr algn="ctr">
              <a:lnSpc>
                <a:spcPct val="80000"/>
              </a:lnSpc>
              <a:defRPr sz="5000" cap="none" spc="-150">
                <a:solidFill>
                  <a:srgbClr val="DE411B"/>
                </a:solidFill>
              </a:defRPr>
            </a:pPr>
            <a:r>
              <a:rPr lang="en-GB" dirty="0">
                <a:solidFill>
                  <a:srgbClr val="FF0005"/>
                </a:solidFill>
              </a:rPr>
              <a:t>Flow</a:t>
            </a:r>
            <a:endParaRPr dirty="0">
              <a:solidFill>
                <a:srgbClr val="FF0005"/>
              </a:solidFill>
            </a:endParaRPr>
          </a:p>
          <a:p>
            <a:pPr algn="ctr" defTabSz="825500">
              <a:spcBef>
                <a:spcPts val="2000"/>
              </a:spcBef>
              <a:defRPr spc="197">
                <a:solidFill>
                  <a:srgbClr val="48545B"/>
                </a:solidFill>
              </a:defRPr>
            </a:pPr>
            <a:r>
              <a:rPr lang="en-US" sz="2500" dirty="0"/>
              <a:t>Live example</a:t>
            </a:r>
            <a:endParaRPr sz="2500" dirty="0"/>
          </a:p>
        </p:txBody>
      </p:sp>
      <p:grpSp>
        <p:nvGrpSpPr>
          <p:cNvPr id="897" name="Group"/>
          <p:cNvGrpSpPr/>
          <p:nvPr/>
        </p:nvGrpSpPr>
        <p:grpSpPr>
          <a:xfrm>
            <a:off x="11732185" y="4009292"/>
            <a:ext cx="3165476" cy="4344348"/>
            <a:chOff x="0" y="0"/>
            <a:chExt cx="3165475" cy="3165475"/>
          </a:xfrm>
        </p:grpSpPr>
        <p:sp>
          <p:nvSpPr>
            <p:cNvPr id="895" name="Square"/>
            <p:cNvSpPr/>
            <p:nvPr/>
          </p:nvSpPr>
          <p:spPr>
            <a:xfrm>
              <a:off x="0" y="0"/>
              <a:ext cx="3165475" cy="3165475"/>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896" name="20%…"/>
            <p:cNvSpPr txBox="1"/>
            <p:nvPr/>
          </p:nvSpPr>
          <p:spPr>
            <a:xfrm>
              <a:off x="216389" y="477312"/>
              <a:ext cx="2631674" cy="24889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b">
              <a:noAutofit/>
            </a:bodyPr>
            <a:lstStyle/>
            <a:p>
              <a:pPr>
                <a:lnSpc>
                  <a:spcPct val="70000"/>
                </a:lnSpc>
                <a:spcBef>
                  <a:spcPts val="2000"/>
                </a:spcBef>
              </a:pPr>
              <a:r>
                <a:rPr lang="en-GB" sz="3500" dirty="0"/>
                <a:t>app</a:t>
              </a:r>
            </a:p>
            <a:p>
              <a:pPr defTabSz="821531">
                <a:lnSpc>
                  <a:spcPct val="100000"/>
                </a:lnSpc>
                <a:defRPr sz="2000" b="0" cap="none" spc="0">
                  <a:latin typeface="Helvetica Light"/>
                  <a:ea typeface="Helvetica Light"/>
                  <a:cs typeface="Helvetica Light"/>
                  <a:sym typeface="Helvetica Light"/>
                </a:defRPr>
              </a:pPr>
              <a:r>
                <a:rPr lang="en-GB" sz="3000" b="0" dirty="0">
                  <a:latin typeface="Arial" panose="020B0604020202020204" pitchFamily="34" charset="0"/>
                  <a:cs typeface="Arial" panose="020B0604020202020204" pitchFamily="34" charset="0"/>
                </a:rPr>
                <a:t>Sends requests to both fake </a:t>
              </a:r>
              <a:r>
                <a:rPr lang="en-GB" sz="3000" b="0" dirty="0" err="1">
                  <a:latin typeface="Arial" panose="020B0604020202020204" pitchFamily="34" charset="0"/>
                  <a:cs typeface="Arial" panose="020B0604020202020204" pitchFamily="34" charset="0"/>
                </a:rPr>
                <a:t>api</a:t>
              </a:r>
              <a:r>
                <a:rPr lang="en-GB" sz="3000" b="0" dirty="0">
                  <a:latin typeface="Arial" panose="020B0604020202020204" pitchFamily="34" charset="0"/>
                  <a:cs typeface="Arial" panose="020B0604020202020204" pitchFamily="34" charset="0"/>
                </a:rPr>
                <a:t> and </a:t>
              </a:r>
              <a:r>
                <a:rPr lang="en-GB" sz="3000" b="0" dirty="0" err="1">
                  <a:latin typeface="Arial" panose="020B0604020202020204" pitchFamily="34" charset="0"/>
                  <a:cs typeface="Arial" panose="020B0604020202020204" pitchFamily="34" charset="0"/>
                </a:rPr>
                <a:t>api</a:t>
              </a:r>
              <a:r>
                <a:rPr lang="en-GB" sz="3000" b="0" dirty="0">
                  <a:latin typeface="Arial" panose="020B0604020202020204" pitchFamily="34" charset="0"/>
                  <a:cs typeface="Arial" panose="020B0604020202020204" pitchFamily="34" charset="0"/>
                </a:rPr>
                <a:t>, and receives responses</a:t>
              </a:r>
            </a:p>
          </p:txBody>
        </p:sp>
      </p:grpSp>
      <p:grpSp>
        <p:nvGrpSpPr>
          <p:cNvPr id="900" name="Group"/>
          <p:cNvGrpSpPr/>
          <p:nvPr/>
        </p:nvGrpSpPr>
        <p:grpSpPr>
          <a:xfrm>
            <a:off x="15511236" y="4009292"/>
            <a:ext cx="3165476" cy="4344348"/>
            <a:chOff x="0" y="0"/>
            <a:chExt cx="3165475" cy="3165475"/>
          </a:xfrm>
        </p:grpSpPr>
        <p:sp>
          <p:nvSpPr>
            <p:cNvPr id="898" name="Square"/>
            <p:cNvSpPr/>
            <p:nvPr/>
          </p:nvSpPr>
          <p:spPr>
            <a:xfrm>
              <a:off x="0" y="0"/>
              <a:ext cx="3165475" cy="3165475"/>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899" name="20%…"/>
            <p:cNvSpPr txBox="1"/>
            <p:nvPr/>
          </p:nvSpPr>
          <p:spPr>
            <a:xfrm>
              <a:off x="216389" y="477312"/>
              <a:ext cx="2631674" cy="24889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b">
              <a:noAutofit/>
            </a:bodyPr>
            <a:lstStyle/>
            <a:p>
              <a:pPr defTabSz="914400">
                <a:lnSpc>
                  <a:spcPct val="80000"/>
                </a:lnSpc>
                <a:spcBef>
                  <a:spcPts val="1000"/>
                </a:spcBef>
                <a:defRPr sz="7500" spc="-225"/>
              </a:pPr>
              <a:endParaRPr dirty="0"/>
            </a:p>
            <a:p>
              <a:pPr>
                <a:lnSpc>
                  <a:spcPct val="70000"/>
                </a:lnSpc>
                <a:spcBef>
                  <a:spcPts val="2000"/>
                </a:spcBef>
              </a:pPr>
              <a:r>
                <a:rPr lang="en-US" sz="3500" dirty="0"/>
                <a:t>Fake </a:t>
              </a:r>
              <a:r>
                <a:rPr lang="en-US" sz="3500" dirty="0" err="1"/>
                <a:t>api</a:t>
              </a:r>
              <a:endParaRPr sz="3500" dirty="0"/>
            </a:p>
            <a:p>
              <a:pPr defTabSz="821531">
                <a:lnSpc>
                  <a:spcPct val="100000"/>
                </a:lnSpc>
                <a:defRPr sz="2000" b="0" cap="none" spc="0">
                  <a:latin typeface="Helvetica Light"/>
                  <a:ea typeface="Helvetica Light"/>
                  <a:cs typeface="Helvetica Light"/>
                  <a:sym typeface="Helvetica Light"/>
                </a:defRPr>
              </a:pPr>
              <a:r>
                <a:rPr lang="en-US" sz="3000" b="0" cap="none" spc="0" dirty="0">
                  <a:latin typeface="Arial" panose="020B0604020202020204" pitchFamily="34" charset="0"/>
                  <a:cs typeface="Arial" panose="020B0604020202020204" pitchFamily="34" charset="0"/>
                </a:rPr>
                <a:t>Receives requests from app and sends requests to </a:t>
              </a:r>
              <a:r>
                <a:rPr lang="en-US" sz="3000" b="0" cap="none" spc="0" dirty="0" err="1">
                  <a:latin typeface="Arial" panose="020B0604020202020204" pitchFamily="34" charset="0"/>
                  <a:cs typeface="Arial" panose="020B0604020202020204" pitchFamily="34" charset="0"/>
                </a:rPr>
                <a:t>api</a:t>
              </a:r>
              <a:r>
                <a:rPr lang="en-US" sz="3000" b="0" cap="none" spc="0" dirty="0">
                  <a:latin typeface="Arial" panose="020B0604020202020204" pitchFamily="34" charset="0"/>
                  <a:cs typeface="Arial" panose="020B0604020202020204" pitchFamily="34" charset="0"/>
                </a:rPr>
                <a:t>, then sends responses to app</a:t>
              </a:r>
              <a:endParaRPr sz="3000" b="0" cap="none" spc="0" dirty="0">
                <a:latin typeface="Arial" panose="020B0604020202020204" pitchFamily="34" charset="0"/>
                <a:cs typeface="Arial" panose="020B0604020202020204" pitchFamily="34" charset="0"/>
              </a:endParaRPr>
            </a:p>
          </p:txBody>
        </p:sp>
      </p:grpSp>
      <p:grpSp>
        <p:nvGrpSpPr>
          <p:cNvPr id="23" name="Group">
            <a:extLst>
              <a:ext uri="{FF2B5EF4-FFF2-40B4-BE49-F238E27FC236}">
                <a16:creationId xmlns:a16="http://schemas.microsoft.com/office/drawing/2014/main" id="{1DB2E285-6795-BA40-9944-3D70DD30735B}"/>
              </a:ext>
            </a:extLst>
          </p:cNvPr>
          <p:cNvGrpSpPr/>
          <p:nvPr/>
        </p:nvGrpSpPr>
        <p:grpSpPr>
          <a:xfrm>
            <a:off x="19290287" y="4009292"/>
            <a:ext cx="3165476" cy="4344348"/>
            <a:chOff x="0" y="0"/>
            <a:chExt cx="3165475" cy="3165475"/>
          </a:xfrm>
        </p:grpSpPr>
        <p:sp>
          <p:nvSpPr>
            <p:cNvPr id="24" name="Square">
              <a:extLst>
                <a:ext uri="{FF2B5EF4-FFF2-40B4-BE49-F238E27FC236}">
                  <a16:creationId xmlns:a16="http://schemas.microsoft.com/office/drawing/2014/main" id="{851F7414-15EA-2544-B089-D0847C4F2EB5}"/>
                </a:ext>
              </a:extLst>
            </p:cNvPr>
            <p:cNvSpPr/>
            <p:nvPr/>
          </p:nvSpPr>
          <p:spPr>
            <a:xfrm>
              <a:off x="0" y="0"/>
              <a:ext cx="3165475" cy="3165475"/>
            </a:xfrm>
            <a:prstGeom prst="rect">
              <a:avLst/>
            </a:prstGeom>
            <a:solidFill>
              <a:srgbClr val="000000"/>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a:p>
          </p:txBody>
        </p:sp>
        <p:sp>
          <p:nvSpPr>
            <p:cNvPr id="25" name="20%…">
              <a:extLst>
                <a:ext uri="{FF2B5EF4-FFF2-40B4-BE49-F238E27FC236}">
                  <a16:creationId xmlns:a16="http://schemas.microsoft.com/office/drawing/2014/main" id="{73F4F9D0-D437-E342-AC84-CE0F0F277BF8}"/>
                </a:ext>
              </a:extLst>
            </p:cNvPr>
            <p:cNvSpPr txBox="1"/>
            <p:nvPr/>
          </p:nvSpPr>
          <p:spPr>
            <a:xfrm>
              <a:off x="216389" y="477312"/>
              <a:ext cx="2631674" cy="24889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b">
              <a:noAutofit/>
            </a:bodyPr>
            <a:lstStyle/>
            <a:p>
              <a:pPr>
                <a:lnSpc>
                  <a:spcPct val="70000"/>
                </a:lnSpc>
                <a:spcBef>
                  <a:spcPts val="2000"/>
                </a:spcBef>
              </a:pPr>
              <a:r>
                <a:rPr lang="en-US" sz="3500" dirty="0" err="1"/>
                <a:t>api</a:t>
              </a:r>
              <a:endParaRPr sz="3500" dirty="0"/>
            </a:p>
            <a:p>
              <a:pPr defTabSz="821531">
                <a:lnSpc>
                  <a:spcPct val="100000"/>
                </a:lnSpc>
                <a:defRPr sz="2000" b="0" cap="none" spc="0">
                  <a:latin typeface="Helvetica Light"/>
                  <a:ea typeface="Helvetica Light"/>
                  <a:cs typeface="Helvetica Light"/>
                  <a:sym typeface="Helvetica Light"/>
                </a:defRPr>
              </a:pPr>
              <a:r>
                <a:rPr lang="en-US" sz="3000" b="0" cap="none" spc="0" dirty="0">
                  <a:latin typeface="Arial" panose="020B0604020202020204" pitchFamily="34" charset="0"/>
                  <a:cs typeface="Arial" panose="020B0604020202020204" pitchFamily="34" charset="0"/>
                </a:rPr>
                <a:t>Receives requests from fake </a:t>
              </a:r>
              <a:r>
                <a:rPr lang="en-US" sz="3000" b="0" cap="none" spc="0" dirty="0" err="1">
                  <a:latin typeface="Arial" panose="020B0604020202020204" pitchFamily="34" charset="0"/>
                  <a:cs typeface="Arial" panose="020B0604020202020204" pitchFamily="34" charset="0"/>
                </a:rPr>
                <a:t>api</a:t>
              </a:r>
              <a:r>
                <a:rPr lang="en-US" sz="3000" b="0" cap="none" spc="0" dirty="0">
                  <a:latin typeface="Arial" panose="020B0604020202020204" pitchFamily="34" charset="0"/>
                  <a:cs typeface="Arial" panose="020B0604020202020204" pitchFamily="34" charset="0"/>
                </a:rPr>
                <a:t> and </a:t>
              </a:r>
              <a:r>
                <a:rPr lang="en-US" sz="3000" b="0" cap="none" spc="0" dirty="0" err="1">
                  <a:latin typeface="Arial" panose="020B0604020202020204" pitchFamily="34" charset="0"/>
                  <a:cs typeface="Arial" panose="020B0604020202020204" pitchFamily="34" charset="0"/>
                </a:rPr>
                <a:t>api</a:t>
              </a:r>
              <a:r>
                <a:rPr lang="en-US" sz="3000" b="0" cap="none" spc="0" dirty="0">
                  <a:latin typeface="Arial" panose="020B0604020202020204" pitchFamily="34" charset="0"/>
                  <a:cs typeface="Arial" panose="020B0604020202020204" pitchFamily="34" charset="0"/>
                </a:rPr>
                <a:t> and sends responses</a:t>
              </a:r>
              <a:endParaRPr sz="3000" b="0" cap="none" spc="0" dirty="0">
                <a:latin typeface="Arial" panose="020B0604020202020204" pitchFamily="34" charset="0"/>
                <a:cs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Documentation</a:t>
            </a:r>
            <a:endParaRPr dirty="0"/>
          </a:p>
        </p:txBody>
      </p:sp>
      <p:sp>
        <p:nvSpPr>
          <p:cNvPr id="573" name="The background is different"/>
          <p:cNvSpPr txBox="1"/>
          <p:nvPr/>
        </p:nvSpPr>
        <p:spPr>
          <a:xfrm>
            <a:off x="3066033" y="8577565"/>
            <a:ext cx="16347382" cy="5180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7738589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 name="Client Name  Presentation Title  -  1. Chapter Name"/>
          <p:cNvSpPr txBox="1">
            <a:spLocks noGrp="1"/>
          </p:cNvSpPr>
          <p:nvPr>
            <p:ph type="body" sz="quarter" idx="13"/>
          </p:nvPr>
        </p:nvSpPr>
        <p:spPr>
          <a:xfrm>
            <a:off x="1703286" y="210051"/>
            <a:ext cx="7344958"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 </a:t>
            </a:r>
            <a:r>
              <a:rPr dirty="0"/>
              <a:t> </a:t>
            </a:r>
            <a:r>
              <a:rPr lang="en-US" b="1" dirty="0">
                <a:solidFill>
                  <a:srgbClr val="DE411B"/>
                </a:solidFill>
                <a:latin typeface="+mn-lt"/>
                <a:ea typeface="+mn-ea"/>
                <a:cs typeface="+mn-cs"/>
                <a:sym typeface="Helvetica"/>
              </a:rPr>
              <a:t>6</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Documentation</a:t>
            </a:r>
            <a:endParaRPr b="1" dirty="0">
              <a:solidFill>
                <a:srgbClr val="DE411B"/>
              </a:solidFill>
              <a:latin typeface="+mn-lt"/>
              <a:ea typeface="+mn-ea"/>
              <a:cs typeface="+mn-cs"/>
              <a:sym typeface="Helvetica"/>
            </a:endParaRPr>
          </a:p>
        </p:txBody>
      </p:sp>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733202" y="3422179"/>
            <a:ext cx="16226069" cy="74507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100000"/>
              </a:lnSpc>
              <a:spcBef>
                <a:spcPts val="3000"/>
              </a:spcBef>
              <a:defRPr spc="198">
                <a:solidFill>
                  <a:srgbClr val="000000"/>
                </a:solidFill>
              </a:defRPr>
            </a:pPr>
            <a:r>
              <a:rPr lang="en-US" sz="3500" dirty="0"/>
              <a:t>Frontend</a:t>
            </a:r>
            <a:endParaRPr sz="3500" b="0" dirty="0">
              <a:latin typeface="Arial" panose="020B0604020202020204" pitchFamily="34" charset="0"/>
              <a:cs typeface="Arial" panose="020B0604020202020204" pitchFamily="34" charset="0"/>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React: </a:t>
            </a:r>
            <a:r>
              <a:rPr lang="en-US" sz="3000" cap="none" spc="0" dirty="0">
                <a:solidFill>
                  <a:srgbClr val="DE411B"/>
                </a:solidFill>
                <a:sym typeface="Helvetica Light"/>
              </a:rPr>
              <a:t>https://</a:t>
            </a:r>
            <a:r>
              <a:rPr lang="en-US" sz="3000" cap="none" spc="0" dirty="0" err="1">
                <a:solidFill>
                  <a:srgbClr val="DE411B"/>
                </a:solidFill>
                <a:sym typeface="Helvetica Light"/>
              </a:rPr>
              <a:t>reactjs.org</a:t>
            </a:r>
            <a:r>
              <a:rPr lang="en-US" sz="3000" cap="none" spc="0" dirty="0">
                <a:solidFill>
                  <a:srgbClr val="DE411B"/>
                </a:solidFill>
                <a:sym typeface="Helvetica Light"/>
              </a:rPr>
              <a:t>/docs/</a:t>
            </a:r>
            <a:r>
              <a:rPr lang="en-US" sz="3000" cap="none" spc="0" dirty="0">
                <a:solidFill>
                  <a:schemeClr val="accent4">
                    <a:lumMod val="60000"/>
                    <a:lumOff val="40000"/>
                  </a:schemeClr>
                </a:solidFill>
                <a:sym typeface="Helvetica Light"/>
              </a:rPr>
              <a:t>getting-</a:t>
            </a:r>
            <a:r>
              <a:rPr lang="en-US" sz="3000" cap="none" spc="0" dirty="0" err="1">
                <a:solidFill>
                  <a:schemeClr val="accent4">
                    <a:lumMod val="60000"/>
                    <a:lumOff val="40000"/>
                  </a:schemeClr>
                </a:solidFill>
                <a:sym typeface="Helvetica Light"/>
              </a:rPr>
              <a:t>started</a:t>
            </a:r>
            <a:r>
              <a:rPr lang="en-US" sz="3000" cap="none" spc="0" dirty="0" err="1">
                <a:solidFill>
                  <a:srgbClr val="DE411B"/>
                </a:solidFill>
                <a:sym typeface="Helvetica Light"/>
              </a:rPr>
              <a:t>.html</a:t>
            </a:r>
            <a:endParaRPr sz="3000" cap="none" spc="0" dirty="0">
              <a:solidFill>
                <a:srgbClr val="DE411B"/>
              </a:solidFill>
              <a:sym typeface="Helvetica Light"/>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GB" sz="3000" b="0" dirty="0">
                <a:latin typeface="Arial" panose="020B0604020202020204" pitchFamily="34" charset="0"/>
                <a:cs typeface="Arial" panose="020B0604020202020204" pitchFamily="34" charset="0"/>
              </a:rPr>
              <a:t>Redux: </a:t>
            </a:r>
            <a:r>
              <a:rPr lang="en-GB" sz="3000" b="0" cap="none" spc="0" dirty="0">
                <a:solidFill>
                  <a:srgbClr val="DE411B"/>
                </a:solidFill>
                <a:latin typeface="Helvetica Light"/>
              </a:rPr>
              <a:t>https://</a:t>
            </a:r>
            <a:r>
              <a:rPr lang="en-GB" sz="3000" b="0" cap="none" spc="0" dirty="0" err="1">
                <a:solidFill>
                  <a:srgbClr val="DE411B"/>
                </a:solidFill>
                <a:latin typeface="Helvetica Light"/>
              </a:rPr>
              <a:t>redux.js.org</a:t>
            </a:r>
            <a:r>
              <a:rPr lang="en-GB" sz="3000" b="0" cap="none" spc="0" dirty="0">
                <a:solidFill>
                  <a:srgbClr val="DE411B"/>
                </a:solidFill>
                <a:latin typeface="Helvetica Light"/>
              </a:rPr>
              <a:t>/</a:t>
            </a: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GB" sz="3000" b="0" dirty="0">
                <a:latin typeface="Arial" panose="020B0604020202020204" pitchFamily="34" charset="0"/>
                <a:cs typeface="Arial" panose="020B0604020202020204" pitchFamily="34" charset="0"/>
              </a:rPr>
              <a:t>React router: </a:t>
            </a:r>
            <a:r>
              <a:rPr lang="en-GB" sz="3000" b="0" cap="none" spc="0" dirty="0">
                <a:solidFill>
                  <a:srgbClr val="DE411B"/>
                </a:solidFill>
                <a:latin typeface="Helvetica Light"/>
              </a:rPr>
              <a:t>https://</a:t>
            </a:r>
            <a:r>
              <a:rPr lang="en-GB" sz="3000" b="0" cap="none" spc="0" dirty="0" err="1">
                <a:solidFill>
                  <a:srgbClr val="DE411B"/>
                </a:solidFill>
                <a:latin typeface="Helvetica Light"/>
              </a:rPr>
              <a:t>reacttraining.com</a:t>
            </a:r>
            <a:r>
              <a:rPr lang="en-GB" sz="3000" b="0" cap="none" spc="0" dirty="0">
                <a:solidFill>
                  <a:srgbClr val="DE411B"/>
                </a:solidFill>
                <a:latin typeface="Helvetica Light"/>
              </a:rPr>
              <a:t>/react-router/web/guides/quick-start</a:t>
            </a: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err="1">
                <a:latin typeface="Arial" panose="020B0604020202020204" pitchFamily="34" charset="0"/>
                <a:cs typeface="Arial" panose="020B0604020202020204" pitchFamily="34" charset="0"/>
              </a:rPr>
              <a:t>Axios</a:t>
            </a:r>
            <a:r>
              <a:rPr lang="en-US" sz="3000" b="0" dirty="0">
                <a:latin typeface="Arial" panose="020B0604020202020204" pitchFamily="34" charset="0"/>
                <a:cs typeface="Arial" panose="020B0604020202020204" pitchFamily="34" charset="0"/>
              </a:rPr>
              <a:t>: </a:t>
            </a:r>
            <a:r>
              <a:rPr lang="en-US" sz="3000" b="0" cap="none" spc="0" dirty="0">
                <a:solidFill>
                  <a:srgbClr val="DE411B"/>
                </a:solidFill>
                <a:latin typeface="Helvetica Light"/>
              </a:rPr>
              <a:t>https://</a:t>
            </a:r>
            <a:r>
              <a:rPr lang="en-US" sz="3000" b="0" cap="none" spc="0" dirty="0" err="1">
                <a:solidFill>
                  <a:srgbClr val="DE411B"/>
                </a:solidFill>
                <a:latin typeface="Helvetica Light"/>
              </a:rPr>
              <a:t>github.com</a:t>
            </a:r>
            <a:r>
              <a:rPr lang="en-US" sz="3000" b="0" cap="none" spc="0" dirty="0">
                <a:solidFill>
                  <a:srgbClr val="DE411B"/>
                </a:solidFill>
                <a:latin typeface="Helvetica Light"/>
              </a:rPr>
              <a:t>/</a:t>
            </a:r>
            <a:r>
              <a:rPr lang="en-US" sz="3000" b="0" cap="none" spc="0" dirty="0" err="1">
                <a:solidFill>
                  <a:srgbClr val="DE411B"/>
                </a:solidFill>
                <a:latin typeface="Helvetica Light"/>
              </a:rPr>
              <a:t>axios</a:t>
            </a:r>
            <a:r>
              <a:rPr lang="en-US" sz="3000" b="0" cap="none" spc="0" dirty="0">
                <a:solidFill>
                  <a:srgbClr val="DE411B"/>
                </a:solidFill>
                <a:latin typeface="Helvetica Light"/>
              </a:rPr>
              <a:t>/</a:t>
            </a:r>
            <a:r>
              <a:rPr lang="en-US" sz="3000" b="0" cap="none" spc="0" dirty="0" err="1">
                <a:solidFill>
                  <a:srgbClr val="DE411B"/>
                </a:solidFill>
                <a:latin typeface="Helvetica Light"/>
              </a:rPr>
              <a:t>axios</a:t>
            </a:r>
            <a:endParaRPr sz="3000" b="0" cap="none" spc="0" dirty="0">
              <a:solidFill>
                <a:srgbClr val="DE411B"/>
              </a:solidFill>
              <a:latin typeface="Helvetica Light"/>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Material UI: </a:t>
            </a:r>
            <a:r>
              <a:rPr lang="en-US" sz="3000" b="0" cap="none" spc="0" dirty="0">
                <a:solidFill>
                  <a:srgbClr val="DE411B"/>
                </a:solidFill>
                <a:latin typeface="Helvetica Light"/>
                <a:hlinkClick r:id="rId3"/>
              </a:rPr>
              <a:t>https://material-ui.com</a:t>
            </a:r>
            <a:endParaRPr lang="en-US" sz="3200" spc="198" dirty="0">
              <a:solidFill>
                <a:srgbClr val="000000"/>
              </a:solidFill>
            </a:endParaRPr>
          </a:p>
          <a:p>
            <a:pPr>
              <a:lnSpc>
                <a:spcPct val="100000"/>
              </a:lnSpc>
              <a:spcBef>
                <a:spcPts val="3000"/>
              </a:spcBef>
              <a:defRPr spc="198">
                <a:solidFill>
                  <a:srgbClr val="000000"/>
                </a:solidFill>
              </a:defRPr>
            </a:pPr>
            <a:r>
              <a:rPr lang="en-US" sz="3500" dirty="0"/>
              <a:t>Fake </a:t>
            </a:r>
            <a:r>
              <a:rPr lang="en-US" sz="3500" dirty="0" err="1"/>
              <a:t>api</a:t>
            </a:r>
            <a:endParaRPr lang="en-US" sz="3500" b="0" dirty="0">
              <a:latin typeface="Arial" panose="020B0604020202020204" pitchFamily="34" charset="0"/>
              <a:cs typeface="Arial" panose="020B0604020202020204" pitchFamily="34" charset="0"/>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Node JS: </a:t>
            </a:r>
            <a:r>
              <a:rPr lang="en-US" sz="3000" b="0" cap="none" spc="0" dirty="0">
                <a:solidFill>
                  <a:srgbClr val="DE411B"/>
                </a:solidFill>
                <a:latin typeface="Helvetica Light"/>
                <a:hlinkClick r:id="rId4"/>
              </a:rPr>
              <a:t>https://nodejs.org/en/</a:t>
            </a:r>
            <a:endParaRPr lang="en-US" sz="3000" b="0" cap="none" spc="0" dirty="0">
              <a:solidFill>
                <a:srgbClr val="DE411B"/>
              </a:solidFill>
              <a:latin typeface="Helvetica Light"/>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Express: </a:t>
            </a:r>
            <a:r>
              <a:rPr lang="en-US" sz="3000" b="0" cap="none" spc="0" dirty="0">
                <a:solidFill>
                  <a:srgbClr val="DE411B"/>
                </a:solidFill>
                <a:latin typeface="Helvetica Light"/>
                <a:hlinkClick r:id="rId5"/>
              </a:rPr>
              <a:t>https://expressjs.com/</a:t>
            </a:r>
            <a:endParaRPr lang="en-US" sz="3000" b="0" cap="none" spc="0" dirty="0">
              <a:solidFill>
                <a:srgbClr val="DE411B"/>
              </a:solidFill>
              <a:latin typeface="Helvetica Light"/>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err="1">
                <a:latin typeface="Arial" panose="020B0604020202020204" pitchFamily="34" charset="0"/>
                <a:cs typeface="Arial" panose="020B0604020202020204" pitchFamily="34" charset="0"/>
              </a:rPr>
              <a:t>Nodemon</a:t>
            </a:r>
            <a:r>
              <a:rPr lang="en-US" sz="3000" b="0" dirty="0">
                <a:latin typeface="Arial" panose="020B0604020202020204" pitchFamily="34" charset="0"/>
                <a:cs typeface="Arial" panose="020B0604020202020204" pitchFamily="34" charset="0"/>
              </a:rPr>
              <a:t>: </a:t>
            </a:r>
            <a:r>
              <a:rPr lang="en-US" sz="3000" b="0" cap="none" spc="0" dirty="0">
                <a:solidFill>
                  <a:srgbClr val="DE411B"/>
                </a:solidFill>
                <a:latin typeface="Helvetica Light"/>
                <a:hlinkClick r:id="rId6"/>
              </a:rPr>
              <a:t>https://nodemon.io</a:t>
            </a:r>
            <a:endParaRPr lang="en-US" sz="3000" b="0" cap="none" spc="0" dirty="0">
              <a:solidFill>
                <a:srgbClr val="DE411B"/>
              </a:solidFill>
              <a:latin typeface="Helvetica Light"/>
            </a:endParaRPr>
          </a:p>
          <a:p>
            <a:pPr marL="230909" indent="-230909" defTabSz="821531">
              <a:lnSpc>
                <a:spcPct val="100000"/>
              </a:lnSpc>
              <a:spcBef>
                <a:spcPts val="1500"/>
              </a:spcBef>
              <a:buClr>
                <a:srgbClr val="DE411B"/>
              </a:buClr>
              <a:buSzPct val="75000"/>
              <a:buChar char="‣"/>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Xml builder: </a:t>
            </a:r>
            <a:r>
              <a:rPr lang="en-US" sz="3000" b="0" cap="none" spc="0" dirty="0">
                <a:solidFill>
                  <a:srgbClr val="DE411B"/>
                </a:solidFill>
                <a:latin typeface="Helvetica Light"/>
              </a:rPr>
              <a:t>https://</a:t>
            </a:r>
            <a:r>
              <a:rPr lang="en-US" sz="3000" b="0" cap="none" spc="0" dirty="0" err="1">
                <a:solidFill>
                  <a:srgbClr val="DE411B"/>
                </a:solidFill>
                <a:latin typeface="Helvetica Light"/>
              </a:rPr>
              <a:t>www.npmjs.com</a:t>
            </a:r>
            <a:r>
              <a:rPr lang="en-US" sz="3000" b="0" cap="none" spc="0" dirty="0">
                <a:solidFill>
                  <a:srgbClr val="DE411B"/>
                </a:solidFill>
                <a:latin typeface="Helvetica Light"/>
              </a:rPr>
              <a:t>/package/</a:t>
            </a:r>
            <a:r>
              <a:rPr lang="en-US" sz="3000" b="0" cap="none" spc="0" dirty="0" err="1">
                <a:solidFill>
                  <a:srgbClr val="DE411B"/>
                </a:solidFill>
                <a:latin typeface="Helvetica Light"/>
              </a:rPr>
              <a:t>xmlbuilder</a:t>
            </a:r>
            <a:endParaRPr sz="3000" b="0" cap="none" spc="0" dirty="0">
              <a:solidFill>
                <a:srgbClr val="DE411B"/>
              </a:solidFill>
              <a:latin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Useful links</a:t>
            </a:r>
            <a:endParaRPr dirty="0"/>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18</a:t>
            </a:fld>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97607"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7</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Example applications</a:t>
            </a:r>
            <a:endParaRPr dirty="0"/>
          </a:p>
        </p:txBody>
      </p:sp>
      <p:sp>
        <p:nvSpPr>
          <p:cNvPr id="573" name="The background is different"/>
          <p:cNvSpPr txBox="1"/>
          <p:nvPr/>
        </p:nvSpPr>
        <p:spPr>
          <a:xfrm>
            <a:off x="3066033" y="8581292"/>
            <a:ext cx="17806905"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232601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 descr="Picture 13">
            <a:extLst>
              <a:ext uri="{FF2B5EF4-FFF2-40B4-BE49-F238E27FC236}">
                <a16:creationId xmlns:a16="http://schemas.microsoft.com/office/drawing/2014/main" id="{B79AE2E0-64E6-7C4B-8BB7-10204D97CE1B}"/>
              </a:ext>
            </a:extLst>
          </p:cNvPr>
          <p:cNvPicPr>
            <a:picLocks noChangeAspect="1"/>
          </p:cNvPicPr>
          <p:nvPr/>
        </p:nvPicPr>
        <p:blipFill>
          <a:blip r:embed="rId2"/>
          <a:stretch>
            <a:fillRect/>
          </a:stretch>
        </p:blipFill>
        <p:spPr>
          <a:xfrm>
            <a:off x="2467907" y="6408777"/>
            <a:ext cx="2716574" cy="898445"/>
          </a:xfrm>
          <a:prstGeom prst="rect">
            <a:avLst/>
          </a:prstGeom>
          <a:ln w="12700">
            <a:miter lim="400000"/>
          </a:ln>
        </p:spPr>
      </p:pic>
      <p:sp>
        <p:nvSpPr>
          <p:cNvPr id="3" name="Additional chapter intro…">
            <a:extLst>
              <a:ext uri="{FF2B5EF4-FFF2-40B4-BE49-F238E27FC236}">
                <a16:creationId xmlns:a16="http://schemas.microsoft.com/office/drawing/2014/main" id="{4A1BBAC4-2209-EE4D-B6B7-5830D6C00E65}"/>
              </a:ext>
            </a:extLst>
          </p:cNvPr>
          <p:cNvSpPr txBox="1"/>
          <p:nvPr/>
        </p:nvSpPr>
        <p:spPr>
          <a:xfrm>
            <a:off x="3113846" y="7578526"/>
            <a:ext cx="8462069" cy="36481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t>How to boost your Frontend development using </a:t>
            </a:r>
            <a:r>
              <a:rPr lang="en-US" sz="7200" dirty="0">
                <a:solidFill>
                  <a:srgbClr val="DE411B"/>
                </a:solidFill>
              </a:rPr>
              <a:t>Fake APIs</a:t>
            </a:r>
            <a:endParaRPr lang="en-US" sz="7200" dirty="0"/>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endParaRPr lang="en-US" sz="2400" cap="none" dirty="0"/>
          </a:p>
        </p:txBody>
      </p:sp>
    </p:spTree>
    <p:extLst>
      <p:ext uri="{BB962C8B-B14F-4D97-AF65-F5344CB8AC3E}">
        <p14:creationId xmlns:p14="http://schemas.microsoft.com/office/powerpoint/2010/main" val="3175711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t>20</a:t>
            </a:fld>
            <a:endParaRPr/>
          </a:p>
        </p:txBody>
      </p:sp>
      <p:sp>
        <p:nvSpPr>
          <p:cNvPr id="817"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9936853" y="3406242"/>
            <a:ext cx="13301338" cy="6059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Basic navigation, Form, API calls, validation</a:t>
            </a:r>
            <a:endParaRPr sz="3000" b="0" dirty="0">
              <a:latin typeface="Arial" panose="020B0604020202020204" pitchFamily="34" charset="0"/>
              <a:cs typeface="Arial" panose="020B0604020202020204" pitchFamily="34" charset="0"/>
            </a:endParaRPr>
          </a:p>
        </p:txBody>
      </p:sp>
      <p:sp>
        <p:nvSpPr>
          <p:cNvPr id="818" name="Title Goes Here"/>
          <p:cNvSpPr txBox="1"/>
          <p:nvPr/>
        </p:nvSpPr>
        <p:spPr>
          <a:xfrm>
            <a:off x="9949073" y="1966931"/>
            <a:ext cx="13740754"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Front End App</a:t>
            </a:r>
            <a:endParaRPr dirty="0"/>
          </a:p>
        </p:txBody>
      </p:sp>
      <p:sp>
        <p:nvSpPr>
          <p:cNvPr id="819" name="We are confident in our abilities, our approach and our people so we have nothing to hide from our customers."/>
          <p:cNvSpPr txBox="1"/>
          <p:nvPr/>
        </p:nvSpPr>
        <p:spPr>
          <a:xfrm>
            <a:off x="1640674" y="3047818"/>
            <a:ext cx="4894924" cy="2395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3600" cap="none" spc="-107"/>
            </a:lvl1pPr>
          </a:lstStyle>
          <a:p>
            <a:r>
              <a:rPr dirty="0"/>
              <a:t>We are confident in our abilities, our approach and our people so we have nothing to hide from our customers.</a:t>
            </a:r>
          </a:p>
        </p:txBody>
      </p:sp>
      <p:pic>
        <p:nvPicPr>
          <p:cNvPr id="820" name="Image" descr="Image"/>
          <p:cNvPicPr>
            <a:picLocks noChangeAspect="1"/>
          </p:cNvPicPr>
          <p:nvPr/>
        </p:nvPicPr>
        <p:blipFill>
          <a:blip r:embed="rId3"/>
          <a:stretch>
            <a:fillRect/>
          </a:stretch>
        </p:blipFill>
        <p:spPr>
          <a:xfrm>
            <a:off x="97607" y="13300558"/>
            <a:ext cx="428506" cy="320676"/>
          </a:xfrm>
          <a:prstGeom prst="rect">
            <a:avLst/>
          </a:prstGeom>
          <a:ln w="12700">
            <a:miter lim="400000"/>
          </a:ln>
        </p:spPr>
      </p:pic>
      <p:pic>
        <p:nvPicPr>
          <p:cNvPr id="8" name="Picture 7" descr="A screenshot of a cell phone&#10;&#10;Description automatically generated">
            <a:extLst>
              <a:ext uri="{FF2B5EF4-FFF2-40B4-BE49-F238E27FC236}">
                <a16:creationId xmlns:a16="http://schemas.microsoft.com/office/drawing/2014/main" id="{77865DBB-85B1-DE4F-89E0-AA46636A37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809" y="1371374"/>
            <a:ext cx="6696929" cy="5897296"/>
          </a:xfrm>
          <a:prstGeom prst="rect">
            <a:avLst/>
          </a:prstGeom>
          <a:ln>
            <a:solidFill>
              <a:schemeClr val="accent1"/>
            </a:solidFill>
          </a:ln>
        </p:spPr>
      </p:pic>
      <p:sp>
        <p:nvSpPr>
          <p:cNvPr id="9" name="What is simply dummy text of the printing and typesetting industry has been the industry's standard dummy text ever since the 1500s when an unknown printer took a galley of type and scrambled it to make a type specimen book it has. What is simply dummy t">
            <a:extLst>
              <a:ext uri="{FF2B5EF4-FFF2-40B4-BE49-F238E27FC236}">
                <a16:creationId xmlns:a16="http://schemas.microsoft.com/office/drawing/2014/main" id="{37D29C25-5AEE-804F-BACB-19ECD848879C}"/>
              </a:ext>
            </a:extLst>
          </p:cNvPr>
          <p:cNvSpPr txBox="1"/>
          <p:nvPr/>
        </p:nvSpPr>
        <p:spPr>
          <a:xfrm>
            <a:off x="9949073" y="6018765"/>
            <a:ext cx="13301338" cy="6059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API endpoint handlers</a:t>
            </a:r>
            <a:endParaRPr sz="3000" b="0" dirty="0">
              <a:latin typeface="Arial" panose="020B0604020202020204" pitchFamily="34" charset="0"/>
              <a:cs typeface="Arial" panose="020B0604020202020204" pitchFamily="34" charset="0"/>
            </a:endParaRPr>
          </a:p>
        </p:txBody>
      </p:sp>
      <p:sp>
        <p:nvSpPr>
          <p:cNvPr id="10" name="Title Goes Here">
            <a:extLst>
              <a:ext uri="{FF2B5EF4-FFF2-40B4-BE49-F238E27FC236}">
                <a16:creationId xmlns:a16="http://schemas.microsoft.com/office/drawing/2014/main" id="{F19D33A9-7A81-4B46-8D90-370C4D205690}"/>
              </a:ext>
            </a:extLst>
          </p:cNvPr>
          <p:cNvSpPr txBox="1"/>
          <p:nvPr/>
        </p:nvSpPr>
        <p:spPr>
          <a:xfrm>
            <a:off x="9961293" y="4579454"/>
            <a:ext cx="13740754"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Fake API App</a:t>
            </a:r>
            <a:endParaRPr dirty="0"/>
          </a:p>
        </p:txBody>
      </p:sp>
      <p:sp>
        <p:nvSpPr>
          <p:cNvPr id="12" name="Title Goes Here">
            <a:extLst>
              <a:ext uri="{FF2B5EF4-FFF2-40B4-BE49-F238E27FC236}">
                <a16:creationId xmlns:a16="http://schemas.microsoft.com/office/drawing/2014/main" id="{6C23C811-F17F-6F4E-8286-3A0DC39426E5}"/>
              </a:ext>
            </a:extLst>
          </p:cNvPr>
          <p:cNvSpPr txBox="1"/>
          <p:nvPr/>
        </p:nvSpPr>
        <p:spPr>
          <a:xfrm>
            <a:off x="9936853" y="7245190"/>
            <a:ext cx="13740754"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Example:</a:t>
            </a:r>
            <a:endParaRPr dirty="0"/>
          </a:p>
        </p:txBody>
      </p:sp>
      <p:pic>
        <p:nvPicPr>
          <p:cNvPr id="3" name="Picture 2">
            <a:extLst>
              <a:ext uri="{FF2B5EF4-FFF2-40B4-BE49-F238E27FC236}">
                <a16:creationId xmlns:a16="http://schemas.microsoft.com/office/drawing/2014/main" id="{421C01F8-E708-6641-BCA9-2B3BFE11F0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95174" y="8052918"/>
            <a:ext cx="15193652" cy="1561975"/>
          </a:xfrm>
          <a:prstGeom prst="rect">
            <a:avLst/>
          </a:prstGeom>
        </p:spPr>
      </p:pic>
      <p:pic>
        <p:nvPicPr>
          <p:cNvPr id="5" name="Picture 4" descr="Graphical user interface, application&#10;&#10;Description automatically generated">
            <a:extLst>
              <a:ext uri="{FF2B5EF4-FFF2-40B4-BE49-F238E27FC236}">
                <a16:creationId xmlns:a16="http://schemas.microsoft.com/office/drawing/2014/main" id="{6B770CBB-3EC1-F24C-9E83-66AFF19AE2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95173" y="10209734"/>
            <a:ext cx="13376303" cy="284685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21</a:t>
            </a:fld>
            <a:endParaRPr/>
          </a:p>
        </p:txBody>
      </p:sp>
      <p:sp>
        <p:nvSpPr>
          <p:cNvPr id="930" name="Client Name  Presentation Title  -  1. Chapter Name"/>
          <p:cNvSpPr txBox="1">
            <a:spLocks noGrp="1"/>
          </p:cNvSpPr>
          <p:nvPr>
            <p:ph type="body" sz="quarter" idx="13"/>
          </p:nvPr>
        </p:nvSpPr>
        <p:spPr>
          <a:xfrm>
            <a:off x="1703286" y="210051"/>
            <a:ext cx="7893185"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 </a:t>
            </a:r>
            <a:r>
              <a:rPr dirty="0"/>
              <a:t> </a:t>
            </a:r>
            <a:r>
              <a:rPr lang="en-US" b="1" dirty="0">
                <a:solidFill>
                  <a:srgbClr val="DE411B"/>
                </a:solidFill>
                <a:latin typeface="+mn-lt"/>
                <a:ea typeface="+mn-ea"/>
                <a:cs typeface="+mn-cs"/>
                <a:sym typeface="Helvetica"/>
              </a:rPr>
              <a:t>7</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Example applications</a:t>
            </a:r>
            <a:endParaRPr b="1" dirty="0">
              <a:solidFill>
                <a:srgbClr val="DE411B"/>
              </a:solidFill>
              <a:latin typeface="+mn-lt"/>
              <a:ea typeface="+mn-ea"/>
              <a:cs typeface="+mn-cs"/>
              <a:sym typeface="Helvetica"/>
            </a:endParaRPr>
          </a:p>
        </p:txBody>
      </p:sp>
      <p:graphicFrame>
        <p:nvGraphicFramePr>
          <p:cNvPr id="932" name="Table"/>
          <p:cNvGraphicFramePr/>
          <p:nvPr>
            <p:extLst>
              <p:ext uri="{D42A27DB-BD31-4B8C-83A1-F6EECF244321}">
                <p14:modId xmlns:p14="http://schemas.microsoft.com/office/powerpoint/2010/main" val="3285256814"/>
              </p:ext>
            </p:extLst>
          </p:nvPr>
        </p:nvGraphicFramePr>
        <p:xfrm>
          <a:off x="1777998" y="3263900"/>
          <a:ext cx="19429048" cy="8557895"/>
        </p:xfrm>
        <a:graphic>
          <a:graphicData uri="http://schemas.openxmlformats.org/drawingml/2006/table">
            <a:tbl>
              <a:tblPr firstRow="1">
                <a:tableStyleId>{4C3C2611-4C71-4FC5-86AE-919BDF0F9419}</a:tableStyleId>
              </a:tblPr>
              <a:tblGrid>
                <a:gridCol w="4857262">
                  <a:extLst>
                    <a:ext uri="{9D8B030D-6E8A-4147-A177-3AD203B41FA5}">
                      <a16:colId xmlns:a16="http://schemas.microsoft.com/office/drawing/2014/main" val="20000"/>
                    </a:ext>
                  </a:extLst>
                </a:gridCol>
                <a:gridCol w="4857262">
                  <a:extLst>
                    <a:ext uri="{9D8B030D-6E8A-4147-A177-3AD203B41FA5}">
                      <a16:colId xmlns:a16="http://schemas.microsoft.com/office/drawing/2014/main" val="20001"/>
                    </a:ext>
                  </a:extLst>
                </a:gridCol>
                <a:gridCol w="4857262">
                  <a:extLst>
                    <a:ext uri="{9D8B030D-6E8A-4147-A177-3AD203B41FA5}">
                      <a16:colId xmlns:a16="http://schemas.microsoft.com/office/drawing/2014/main" val="20002"/>
                    </a:ext>
                  </a:extLst>
                </a:gridCol>
                <a:gridCol w="4857262">
                  <a:extLst>
                    <a:ext uri="{9D8B030D-6E8A-4147-A177-3AD203B41FA5}">
                      <a16:colId xmlns:a16="http://schemas.microsoft.com/office/drawing/2014/main" val="20003"/>
                    </a:ext>
                  </a:extLst>
                </a:gridCol>
              </a:tblGrid>
              <a:tr h="1711579">
                <a:tc>
                  <a:txBody>
                    <a:bodyPr/>
                    <a:lstStyle/>
                    <a:p>
                      <a:pPr algn="ctr" defTabSz="470262">
                        <a:lnSpc>
                          <a:spcPct val="90000"/>
                        </a:lnSpc>
                        <a:defRPr sz="1800" b="0">
                          <a:solidFill>
                            <a:srgbClr val="000000"/>
                          </a:solidFill>
                        </a:defRPr>
                      </a:pPr>
                      <a:r>
                        <a:rPr lang="en-US" sz="3000" b="1" cap="all" spc="180" baseline="0" dirty="0">
                          <a:solidFill>
                            <a:srgbClr val="FFFFFF"/>
                          </a:solidFill>
                        </a:rPr>
                        <a:t>Tasks</a:t>
                      </a:r>
                      <a:endParaRPr sz="3000" b="1" cap="all" spc="180" baseline="0" dirty="0">
                        <a:solidFill>
                          <a:srgbClr val="FFFFFF"/>
                        </a:solidFill>
                      </a:endParaRPr>
                    </a:p>
                  </a:txBody>
                  <a:tcPr marL="50800" marR="50800" marT="50800" marB="50800" anchor="ctr" horzOverflow="overflow">
                    <a:lnL w="12700">
                      <a:solidFill>
                        <a:srgbClr val="D5D5D5"/>
                      </a:solidFill>
                      <a:miter lim="400000"/>
                    </a:lnL>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sz="3000" b="1" i="0" u="none" strike="noStrike" cap="all" spc="180" baseline="0" dirty="0" err="1">
                          <a:solidFill>
                            <a:srgbClr val="FFFFFF"/>
                          </a:solidFill>
                          <a:uFillTx/>
                          <a:latin typeface="+mn-lt"/>
                          <a:ea typeface="+mn-ea"/>
                          <a:cs typeface="+mn-cs"/>
                          <a:sym typeface="Helvetica"/>
                        </a:rPr>
                        <a:t>Api</a:t>
                      </a:r>
                      <a:endParaRPr sz="3000" b="1" i="0" u="none" strike="noStrike" cap="all" spc="180" baseline="0" dirty="0">
                        <a:solidFill>
                          <a:srgbClr val="FFFFFF"/>
                        </a:solidFill>
                        <a:uFillTx/>
                        <a:latin typeface="+mn-lt"/>
                        <a:ea typeface="+mn-ea"/>
                        <a:cs typeface="+mn-cs"/>
                        <a:sym typeface="Helvetica"/>
                      </a:endParaRPr>
                    </a:p>
                  </a:txBody>
                  <a:tcPr marL="50800" marR="50800" marT="50800" marB="50800" anchor="ctr" horzOverflow="overflow">
                    <a:lnR w="0">
                      <a:miter lim="400000"/>
                    </a:lnR>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sz="3000" b="1" i="0" u="none" strike="noStrike" cap="all" spc="180" baseline="0" dirty="0">
                          <a:solidFill>
                            <a:srgbClr val="FFFFFF"/>
                          </a:solidFill>
                          <a:uFillTx/>
                          <a:latin typeface="+mn-lt"/>
                          <a:ea typeface="+mn-ea"/>
                          <a:cs typeface="+mn-cs"/>
                          <a:sym typeface="Helvetica"/>
                        </a:rPr>
                        <a:t>Response type</a:t>
                      </a:r>
                      <a:endParaRPr sz="3000" b="1" i="0" u="none" strike="noStrike" cap="all" spc="180" baseline="0" dirty="0">
                        <a:solidFill>
                          <a:srgbClr val="FFFFFF"/>
                        </a:solidFill>
                        <a:uFillTx/>
                        <a:latin typeface="+mn-lt"/>
                        <a:ea typeface="+mn-ea"/>
                        <a:cs typeface="+mn-cs"/>
                        <a:sym typeface="Helvetica"/>
                      </a:endParaRPr>
                    </a:p>
                  </a:txBody>
                  <a:tcPr marL="50800" marR="50800" marT="50800" marB="50800" anchor="ctr" horzOverflow="overflow">
                    <a:lnL w="0">
                      <a:miter lim="400000"/>
                    </a:lnL>
                    <a:lnR w="0">
                      <a:miter lim="400000"/>
                    </a:lnR>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sz="3000" b="1" i="0" u="none" strike="noStrike" cap="all" spc="180" baseline="0" dirty="0">
                          <a:solidFill>
                            <a:srgbClr val="FFFFFF"/>
                          </a:solidFill>
                          <a:uFillTx/>
                          <a:latin typeface="+mn-lt"/>
                          <a:ea typeface="+mn-ea"/>
                          <a:cs typeface="+mn-cs"/>
                          <a:sym typeface="Helvetica"/>
                        </a:rPr>
                        <a:t>Existing functionality</a:t>
                      </a:r>
                      <a:endParaRPr sz="3000" b="1" i="0" u="none" strike="noStrike" cap="all" spc="180" baseline="0" dirty="0">
                        <a:solidFill>
                          <a:srgbClr val="FFFFFF"/>
                        </a:solidFill>
                        <a:uFillTx/>
                        <a:latin typeface="+mn-lt"/>
                        <a:ea typeface="+mn-ea"/>
                        <a:cs typeface="+mn-cs"/>
                        <a:sym typeface="Helvetica"/>
                      </a:endParaRPr>
                    </a:p>
                  </a:txBody>
                  <a:tcPr marL="50800" marR="50800" marT="50800" marB="50800" anchor="ctr" horzOverflow="overflow">
                    <a:lnL w="0">
                      <a:miter lim="400000"/>
                    </a:lnL>
                    <a:lnT w="12700">
                      <a:solidFill>
                        <a:srgbClr val="D5D5D5"/>
                      </a:solidFill>
                      <a:miter lim="400000"/>
                    </a:lnT>
                    <a:lnB w="12700">
                      <a:solidFill>
                        <a:srgbClr val="D5D5D5"/>
                      </a:solidFill>
                      <a:miter lim="400000"/>
                    </a:lnB>
                    <a:solidFill>
                      <a:srgbClr val="000000"/>
                    </a:solidFill>
                  </a:tcPr>
                </a:tc>
                <a:extLst>
                  <a:ext uri="{0D108BD9-81ED-4DB2-BD59-A6C34878D82A}">
                    <a16:rowId xmlns:a16="http://schemas.microsoft.com/office/drawing/2014/main" val="10000"/>
                  </a:ext>
                </a:extLst>
              </a:tr>
              <a:tr h="1711579">
                <a:tc>
                  <a:txBody>
                    <a:bodyPr/>
                    <a:lstStyle/>
                    <a:p>
                      <a:pPr algn="ctr">
                        <a:lnSpc>
                          <a:spcPct val="90000"/>
                        </a:lnSpc>
                        <a:spcBef>
                          <a:spcPts val="800"/>
                        </a:spcBef>
                        <a:defRPr sz="1800"/>
                      </a:pPr>
                      <a:r>
                        <a:rPr lang="en-US" sz="2500" b="1" cap="all" spc="153" baseline="0" dirty="0">
                          <a:solidFill>
                            <a:srgbClr val="48545B"/>
                          </a:solidFill>
                        </a:rPr>
                        <a:t>ADD new field ‘urgent’</a:t>
                      </a:r>
                      <a:endParaRPr sz="2500" b="1" cap="all" spc="153" baseline="0"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a:t>
                      </a: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todoId</a:t>
                      </a:r>
                      <a:r>
                        <a:rPr lang="en-US" sz="2500" b="1" i="0" u="none" strike="noStrike" cap="all" spc="153" baseline="0" dirty="0">
                          <a:solidFill>
                            <a:srgbClr val="48545B"/>
                          </a:solidFill>
                          <a:uFillTx/>
                          <a:latin typeface="+mn-lt"/>
                          <a:ea typeface="+mn-ea"/>
                          <a:cs typeface="+mn-cs"/>
                          <a:sym typeface="Helvetica"/>
                        </a:rPr>
                        <a:t>}</a:t>
                      </a:r>
                    </a:p>
                    <a:p>
                      <a:pPr algn="ctr" defTabSz="914400">
                        <a:defRPr sz="2000">
                          <a:solidFill>
                            <a:srgbClr val="5E5E5E"/>
                          </a:solidFill>
                        </a:defRPr>
                      </a:pP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json</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yes</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extLst>
                  <a:ext uri="{0D108BD9-81ED-4DB2-BD59-A6C34878D82A}">
                    <a16:rowId xmlns:a16="http://schemas.microsoft.com/office/drawing/2014/main" val="10001"/>
                  </a:ext>
                </a:extLst>
              </a:tr>
              <a:tr h="1711579">
                <a:tc>
                  <a:txBody>
                    <a:bodyPr/>
                    <a:lstStyle/>
                    <a:p>
                      <a:pPr algn="ctr">
                        <a:lnSpc>
                          <a:spcPct val="90000"/>
                        </a:lnSpc>
                        <a:spcBef>
                          <a:spcPts val="800"/>
                        </a:spcBef>
                        <a:defRPr sz="1800"/>
                      </a:pPr>
                      <a:r>
                        <a:rPr lang="en-US" sz="2500" b="1" i="0" u="none" strike="noStrike" cap="all" spc="153" baseline="0" dirty="0">
                          <a:solidFill>
                            <a:srgbClr val="48545B"/>
                          </a:solidFill>
                          <a:uFillTx/>
                          <a:latin typeface="+mn-lt"/>
                          <a:ea typeface="+mn-ea"/>
                          <a:cs typeface="+mn-cs"/>
                          <a:sym typeface="Helvetica"/>
                        </a:rPr>
                        <a:t>Change response type to xml</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a:t>
                      </a: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todoId</a:t>
                      </a:r>
                      <a:r>
                        <a:rPr lang="en-US" sz="2500" b="1" i="0" u="none" strike="noStrike" cap="all" spc="153" baseline="0" dirty="0">
                          <a:solidFill>
                            <a:srgbClr val="48545B"/>
                          </a:solidFill>
                          <a:uFillTx/>
                          <a:latin typeface="+mn-lt"/>
                          <a:ea typeface="+mn-ea"/>
                          <a:cs typeface="+mn-cs"/>
                          <a:sym typeface="Helvetica"/>
                        </a:rPr>
                        <a:t>}</a:t>
                      </a:r>
                    </a:p>
                    <a:p>
                      <a:pPr algn="ctr" defTabSz="914400">
                        <a:defRPr sz="2000">
                          <a:solidFill>
                            <a:srgbClr val="5E5E5E"/>
                          </a:solidFill>
                        </a:defRPr>
                      </a:pP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xml</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yes</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2"/>
                  </a:ext>
                </a:extLst>
              </a:tr>
              <a:tr h="1711579">
                <a:tc>
                  <a:txBody>
                    <a:bodyPr/>
                    <a:lstStyle/>
                    <a:p>
                      <a:pPr algn="ctr">
                        <a:lnSpc>
                          <a:spcPct val="90000"/>
                        </a:lnSpc>
                        <a:spcBef>
                          <a:spcPts val="800"/>
                        </a:spcBef>
                        <a:defRPr sz="1800"/>
                      </a:pPr>
                      <a:r>
                        <a:rPr lang="en-US" sz="2500" b="1" i="0" u="none" strike="noStrike" cap="all" spc="153" baseline="0" dirty="0">
                          <a:solidFill>
                            <a:srgbClr val="48545B"/>
                          </a:solidFill>
                          <a:uFillTx/>
                          <a:latin typeface="+mn-lt"/>
                          <a:ea typeface="+mn-ea"/>
                          <a:cs typeface="+mn-cs"/>
                          <a:sym typeface="Helvetica"/>
                        </a:rPr>
                        <a:t>Always from cache</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a:t>
                      </a: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todoId</a:t>
                      </a:r>
                      <a:r>
                        <a:rPr lang="en-US" sz="2500" b="1" i="0" u="none" strike="noStrike" cap="all" spc="153" baseline="0" dirty="0">
                          <a:solidFill>
                            <a:srgbClr val="48545B"/>
                          </a:solidFill>
                          <a:uFillTx/>
                          <a:latin typeface="+mn-lt"/>
                          <a:ea typeface="+mn-ea"/>
                          <a:cs typeface="+mn-cs"/>
                          <a:sym typeface="Helvetica"/>
                        </a:rPr>
                        <a:t>}</a:t>
                      </a:r>
                    </a:p>
                    <a:p>
                      <a:pPr algn="ctr" defTabSz="914400">
                        <a:defRPr sz="2000">
                          <a:solidFill>
                            <a:srgbClr val="5E5E5E"/>
                          </a:solidFill>
                        </a:defRPr>
                      </a:pP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json</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yes</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3"/>
                  </a:ext>
                </a:extLst>
              </a:tr>
              <a:tr h="1711579">
                <a:tc>
                  <a:txBody>
                    <a:bodyPr/>
                    <a:lstStyle/>
                    <a:p>
                      <a:pPr algn="ctr">
                        <a:lnSpc>
                          <a:spcPct val="90000"/>
                        </a:lnSpc>
                        <a:spcBef>
                          <a:spcPts val="800"/>
                        </a:spcBef>
                        <a:defRPr sz="1800"/>
                      </a:pPr>
                      <a:r>
                        <a:rPr lang="en-US" sz="2500" b="1" i="0" u="none" strike="noStrike" cap="all" spc="153" baseline="0" dirty="0">
                          <a:solidFill>
                            <a:srgbClr val="48545B"/>
                          </a:solidFill>
                          <a:uFillTx/>
                          <a:latin typeface="+mn-lt"/>
                          <a:ea typeface="+mn-ea"/>
                          <a:cs typeface="+mn-cs"/>
                          <a:sym typeface="Helvetica"/>
                        </a:rPr>
                        <a:t>Add new form shopping list</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a:t>
                      </a:r>
                      <a:r>
                        <a:rPr lang="en-US" sz="2500" b="1" i="0" u="none" strike="noStrike" cap="all" spc="153" baseline="0" dirty="0" err="1">
                          <a:solidFill>
                            <a:srgbClr val="48545B"/>
                          </a:solidFill>
                          <a:uFillTx/>
                          <a:latin typeface="+mn-lt"/>
                          <a:ea typeface="+mn-ea"/>
                          <a:cs typeface="+mn-cs"/>
                          <a:sym typeface="Helvetica"/>
                        </a:rPr>
                        <a:t>shoppingList</a:t>
                      </a:r>
                      <a:r>
                        <a:rPr lang="en-US" sz="2500" b="1" i="0" u="none" strike="noStrike" cap="all" spc="153" baseline="0" dirty="0">
                          <a:solidFill>
                            <a:srgbClr val="48545B"/>
                          </a:solidFill>
                          <a:uFillTx/>
                          <a:latin typeface="+mn-lt"/>
                          <a:ea typeface="+mn-ea"/>
                          <a:cs typeface="+mn-cs"/>
                          <a:sym typeface="Helvetica"/>
                        </a:rPr>
                        <a:t>/ {</a:t>
                      </a:r>
                      <a:r>
                        <a:rPr lang="en-US" sz="2500" b="1" i="0" u="none" strike="noStrike" cap="all" spc="153" baseline="0" dirty="0" err="1">
                          <a:solidFill>
                            <a:srgbClr val="48545B"/>
                          </a:solidFill>
                          <a:uFillTx/>
                          <a:latin typeface="+mn-lt"/>
                          <a:ea typeface="+mn-ea"/>
                          <a:cs typeface="+mn-cs"/>
                          <a:sym typeface="Helvetica"/>
                        </a:rPr>
                        <a:t>shoppingListId</a:t>
                      </a:r>
                      <a:r>
                        <a:rPr lang="en-US" sz="2500" b="1" i="0" u="none" strike="noStrike" cap="all" spc="153" baseline="0" dirty="0">
                          <a:solidFill>
                            <a:srgbClr val="48545B"/>
                          </a:solidFill>
                          <a:uFillTx/>
                          <a:latin typeface="+mn-lt"/>
                          <a:ea typeface="+mn-ea"/>
                          <a:cs typeface="+mn-cs"/>
                          <a:sym typeface="Helvetica"/>
                        </a:rPr>
                        <a:t>}</a:t>
                      </a:r>
                    </a:p>
                    <a:p>
                      <a:pPr algn="ctr" defTabSz="914400">
                        <a:defRPr sz="2000">
                          <a:solidFill>
                            <a:srgbClr val="5E5E5E"/>
                          </a:solidFill>
                        </a:defRPr>
                      </a:pP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json</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sz="2500" b="1" i="0" u="none" strike="noStrike" cap="all" spc="153" baseline="0" dirty="0">
                          <a:solidFill>
                            <a:srgbClr val="48545B"/>
                          </a:solidFill>
                          <a:uFillTx/>
                          <a:latin typeface="+mn-lt"/>
                          <a:ea typeface="+mn-ea"/>
                          <a:cs typeface="+mn-cs"/>
                          <a:sym typeface="Helvetica"/>
                        </a:rPr>
                        <a:t>no</a:t>
                      </a:r>
                      <a:endParaRPr sz="2500" b="1" i="0" u="none" strike="noStrike" cap="all" spc="153" baseline="0" dirty="0">
                        <a:solidFill>
                          <a:srgbClr val="48545B"/>
                        </a:solidFill>
                        <a:uFillTx/>
                        <a:latin typeface="+mn-lt"/>
                        <a:ea typeface="+mn-ea"/>
                        <a:cs typeface="+mn-cs"/>
                        <a:sym typeface="Helvetica"/>
                      </a:endParaRP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4"/>
                  </a:ext>
                </a:extLst>
              </a:tr>
            </a:tbl>
          </a:graphicData>
        </a:graphic>
      </p:graphicFrame>
      <p:sp>
        <p:nvSpPr>
          <p:cNvPr id="933"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Use cases</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22</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3799765" y="3211853"/>
            <a:ext cx="14524457" cy="14523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Frontend development can be really improved by using fake APIs.</a:t>
            </a:r>
          </a:p>
          <a:p>
            <a:pPr algn="ct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In most cases can boost and save time.</a:t>
            </a:r>
            <a:endParaRPr sz="3000" b="0" dirty="0">
              <a:latin typeface="Arial" panose="020B0604020202020204" pitchFamily="34" charset="0"/>
              <a:cs typeface="Arial" panose="020B0604020202020204" pitchFamily="34" charset="0"/>
            </a:endParaRPr>
          </a:p>
        </p:txBody>
      </p:sp>
      <p:sp>
        <p:nvSpPr>
          <p:cNvPr id="765" name="Title Goes Here"/>
          <p:cNvSpPr txBox="1"/>
          <p:nvPr/>
        </p:nvSpPr>
        <p:spPr>
          <a:xfrm>
            <a:off x="1718042" y="1966931"/>
            <a:ext cx="18147746"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nSpc>
                <a:spcPct val="80000"/>
              </a:lnSpc>
              <a:defRPr sz="5000" cap="none" spc="-150">
                <a:solidFill>
                  <a:srgbClr val="1D1D1D"/>
                </a:solidFill>
              </a:defRPr>
            </a:lvl1pPr>
          </a:lstStyle>
          <a:p>
            <a:pPr algn="ctr"/>
            <a:r>
              <a:rPr lang="en-US" dirty="0"/>
              <a:t>To summarize</a:t>
            </a:r>
            <a:endParaRPr dirty="0"/>
          </a:p>
        </p:txBody>
      </p:sp>
      <p:sp>
        <p:nvSpPr>
          <p:cNvPr id="4" name="TextBox 3">
            <a:extLst>
              <a:ext uri="{FF2B5EF4-FFF2-40B4-BE49-F238E27FC236}">
                <a16:creationId xmlns:a16="http://schemas.microsoft.com/office/drawing/2014/main" id="{3AF15360-F411-DF4F-8AA9-0AF6C53A3463}"/>
              </a:ext>
            </a:extLst>
          </p:cNvPr>
          <p:cNvSpPr txBox="1"/>
          <p:nvPr/>
        </p:nvSpPr>
        <p:spPr>
          <a:xfrm>
            <a:off x="3305908" y="13381892"/>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R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9" name="&quot;What is simply dummy text of the printing and typesetting industry has been the industry's standard dummy text ever since the 1500s when an unknown printer took a galley of type and scrambled it to make a type specimen book it has. What is simply dummy ">
            <a:extLst>
              <a:ext uri="{FF2B5EF4-FFF2-40B4-BE49-F238E27FC236}">
                <a16:creationId xmlns:a16="http://schemas.microsoft.com/office/drawing/2014/main" id="{24F1DB37-1F46-634C-BF40-0333ED589BF0}"/>
              </a:ext>
            </a:extLst>
          </p:cNvPr>
          <p:cNvSpPr txBox="1"/>
          <p:nvPr/>
        </p:nvSpPr>
        <p:spPr>
          <a:xfrm>
            <a:off x="8118841" y="7073108"/>
            <a:ext cx="7179243" cy="10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sz="2800" b="0" dirty="0">
              <a:latin typeface="Arial" panose="020B0604020202020204" pitchFamily="34" charset="0"/>
              <a:cs typeface="Arial" panose="020B0604020202020204" pitchFamily="34" charset="0"/>
            </a:endParaRPr>
          </a:p>
          <a:p>
            <a:pPr defTabSz="821531">
              <a:lnSpc>
                <a:spcPct val="100000"/>
              </a:lnSpc>
              <a:defRPr sz="1400" b="0" cap="none" spc="0">
                <a:solidFill>
                  <a:srgbClr val="5E5E5E"/>
                </a:solidFill>
              </a:defRPr>
            </a:pPr>
            <a:r>
              <a:rPr lang="en-US" sz="2800" dirty="0">
                <a:hlinkClick r:id="rId3"/>
              </a:rPr>
              <a:t>dejan.joksimovic</a:t>
            </a:r>
            <a:r>
              <a:rPr sz="2800" dirty="0">
                <a:hlinkClick r:id="rId3"/>
              </a:rPr>
              <a:t>@endava.com</a:t>
            </a:r>
          </a:p>
        </p:txBody>
      </p:sp>
      <p:sp>
        <p:nvSpPr>
          <p:cNvPr id="10" name="Insert Name…">
            <a:extLst>
              <a:ext uri="{FF2B5EF4-FFF2-40B4-BE49-F238E27FC236}">
                <a16:creationId xmlns:a16="http://schemas.microsoft.com/office/drawing/2014/main" id="{790D4589-C519-2942-80FB-8AEFAB947C92}"/>
              </a:ext>
            </a:extLst>
          </p:cNvPr>
          <p:cNvSpPr txBox="1"/>
          <p:nvPr/>
        </p:nvSpPr>
        <p:spPr>
          <a:xfrm>
            <a:off x="8315608" y="6642847"/>
            <a:ext cx="4647914" cy="8605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2251" tIns="52251" rIns="52251" bIns="52251"/>
          <a:lstStyle>
            <a:lvl1pPr algn="ctr">
              <a:lnSpc>
                <a:spcPct val="100000"/>
              </a:lnSpc>
              <a:defRPr sz="2800" cap="none" spc="-84">
                <a:solidFill>
                  <a:srgbClr val="000000"/>
                </a:solidFill>
              </a:defRPr>
            </a:lvl1pPr>
            <a:lvl2pPr indent="0" algn="ctr" defTabSz="825500">
              <a:spcBef>
                <a:spcPts val="800"/>
              </a:spcBef>
              <a:defRPr sz="1400" spc="153">
                <a:solidFill>
                  <a:srgbClr val="48545B"/>
                </a:solidFill>
              </a:defRPr>
            </a:lvl2pPr>
          </a:lstStyle>
          <a:p>
            <a:r>
              <a:rPr lang="en-US" sz="3600" dirty="0" err="1"/>
              <a:t>Dejan</a:t>
            </a:r>
            <a:r>
              <a:rPr lang="en-US" sz="3600" dirty="0"/>
              <a:t> </a:t>
            </a:r>
            <a:r>
              <a:rPr lang="en-US" sz="3600" dirty="0" err="1"/>
              <a:t>Joksimovic</a:t>
            </a:r>
            <a:endParaRPr sz="3600" dirty="0"/>
          </a:p>
          <a:p>
            <a:pPr lvl="1"/>
            <a:r>
              <a:rPr lang="en-US" sz="2000" dirty="0"/>
              <a:t>Frontend developer</a:t>
            </a:r>
            <a:endParaRPr sz="20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2A1D9-9622-9243-8C4B-7A917FAEECBC}"/>
              </a:ext>
            </a:extLst>
          </p:cNvPr>
          <p:cNvSpPr>
            <a:spLocks noGrp="1"/>
          </p:cNvSpPr>
          <p:nvPr>
            <p:ph type="title"/>
          </p:nvPr>
        </p:nvSpPr>
        <p:spPr/>
        <p:txBody>
          <a:bodyPr/>
          <a:lstStyle/>
          <a:p>
            <a:r>
              <a:rPr lang="en-GB" dirty="0"/>
              <a:t>A</a:t>
            </a:r>
            <a:r>
              <a:rPr lang="en-RS" dirty="0"/>
              <a:t>genda</a:t>
            </a:r>
          </a:p>
        </p:txBody>
      </p:sp>
      <p:sp>
        <p:nvSpPr>
          <p:cNvPr id="3" name="TextBox 2">
            <a:extLst>
              <a:ext uri="{FF2B5EF4-FFF2-40B4-BE49-F238E27FC236}">
                <a16:creationId xmlns:a16="http://schemas.microsoft.com/office/drawing/2014/main" id="{688E0256-D595-6C40-9CDB-4B58D27BD94E}"/>
              </a:ext>
            </a:extLst>
          </p:cNvPr>
          <p:cNvSpPr txBox="1"/>
          <p:nvPr/>
        </p:nvSpPr>
        <p:spPr>
          <a:xfrm>
            <a:off x="2179266" y="4125433"/>
            <a:ext cx="1086647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l" defTabSz="821531">
              <a:lnSpc>
                <a:spcPct val="100000"/>
              </a:lnSpc>
              <a:spcBef>
                <a:spcPts val="3000"/>
              </a:spcBef>
            </a:pPr>
            <a:endParaRPr lang="en-R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4" name="World renowned engineering skills with a focus on stem education…">
            <a:extLst>
              <a:ext uri="{FF2B5EF4-FFF2-40B4-BE49-F238E27FC236}">
                <a16:creationId xmlns:a16="http://schemas.microsoft.com/office/drawing/2014/main" id="{9AE9690D-2A4F-6A4C-A09D-419109301219}"/>
              </a:ext>
            </a:extLst>
          </p:cNvPr>
          <p:cNvSpPr txBox="1"/>
          <p:nvPr/>
        </p:nvSpPr>
        <p:spPr>
          <a:xfrm>
            <a:off x="4788877" y="4125433"/>
            <a:ext cx="12504076" cy="67614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Why is this useful</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New features</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Existing functionalities</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Saved time</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Technologies used</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Documentation</a:t>
            </a:r>
          </a:p>
          <a:p>
            <a:pPr marL="323272" indent="-323272" defTabSz="821531">
              <a:lnSpc>
                <a:spcPct val="100000"/>
              </a:lnSpc>
              <a:spcBef>
                <a:spcPts val="3000"/>
              </a:spcBef>
              <a:buSzPct val="80000"/>
              <a:buBlip>
                <a:blip r:embed="rId2"/>
              </a:buBlip>
              <a:defRPr sz="2000" b="0" cap="none" spc="0">
                <a:solidFill>
                  <a:srgbClr val="5E5E5E"/>
                </a:solidFill>
                <a:latin typeface="Helvetica Light"/>
                <a:ea typeface="Helvetica Light"/>
                <a:cs typeface="Helvetica Light"/>
                <a:sym typeface="Helvetica Light"/>
              </a:defRPr>
            </a:pPr>
            <a:r>
              <a:rPr lang="en-US" sz="4000" b="0" dirty="0">
                <a:latin typeface="Arial" panose="020B0604020202020204" pitchFamily="34" charset="0"/>
                <a:cs typeface="Arial" panose="020B0604020202020204" pitchFamily="34" charset="0"/>
              </a:rPr>
              <a:t> Example applications</a:t>
            </a:r>
            <a:endParaRPr sz="40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89786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Why is this useful</a:t>
            </a:r>
            <a:r>
              <a:rPr dirty="0"/>
              <a:t> </a:t>
            </a:r>
          </a:p>
        </p:txBody>
      </p:sp>
      <p:sp>
        <p:nvSpPr>
          <p:cNvPr id="573" name="The background is different"/>
          <p:cNvSpPr txBox="1"/>
          <p:nvPr/>
        </p:nvSpPr>
        <p:spPr>
          <a:xfrm>
            <a:off x="3066033" y="8577565"/>
            <a:ext cx="14975782"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5</a:t>
            </a:fld>
            <a:endParaRPr/>
          </a:p>
        </p:txBody>
      </p:sp>
      <p:sp>
        <p:nvSpPr>
          <p:cNvPr id="601" name="Client Name  Presentation Title  -  1. Chapter Name"/>
          <p:cNvSpPr txBox="1">
            <a:spLocks noGrp="1"/>
          </p:cNvSpPr>
          <p:nvPr>
            <p:ph type="body" sz="quarter" idx="13"/>
          </p:nvPr>
        </p:nvSpPr>
        <p:spPr>
          <a:xfrm>
            <a:off x="1703286" y="210051"/>
            <a:ext cx="7599836"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 </a:t>
            </a:r>
            <a:r>
              <a:rPr dirty="0"/>
              <a:t> </a:t>
            </a:r>
            <a:r>
              <a:rPr b="1" dirty="0">
                <a:solidFill>
                  <a:srgbClr val="DE411B"/>
                </a:solidFill>
                <a:latin typeface="+mn-lt"/>
                <a:ea typeface="+mn-ea"/>
                <a:cs typeface="+mn-cs"/>
                <a:sym typeface="Helvetica"/>
              </a:rPr>
              <a:t>1. </a:t>
            </a:r>
            <a:r>
              <a:rPr lang="en-US" b="1" dirty="0">
                <a:solidFill>
                  <a:srgbClr val="DE411B"/>
                </a:solidFill>
                <a:latin typeface="+mn-lt"/>
                <a:ea typeface="+mn-ea"/>
                <a:cs typeface="+mn-cs"/>
                <a:sym typeface="Helvetica"/>
              </a:rPr>
              <a:t>Why is this useful</a:t>
            </a:r>
            <a:endParaRPr b="1" dirty="0">
              <a:solidFill>
                <a:srgbClr val="DE411B"/>
              </a:solidFill>
              <a:latin typeface="+mn-lt"/>
              <a:ea typeface="+mn-ea"/>
              <a:cs typeface="+mn-cs"/>
              <a:sym typeface="Helvetica"/>
            </a:endParaRPr>
          </a:p>
        </p:txBody>
      </p:sp>
      <p:sp>
        <p:nvSpPr>
          <p:cNvPr id="603" name="Rectangle"/>
          <p:cNvSpPr/>
          <p:nvPr/>
        </p:nvSpPr>
        <p:spPr>
          <a:xfrm rot="16200000">
            <a:off x="3420124" y="4856653"/>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4" name="Rectangle"/>
          <p:cNvSpPr/>
          <p:nvPr/>
        </p:nvSpPr>
        <p:spPr>
          <a:xfrm rot="16200000">
            <a:off x="12322458" y="4856653"/>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5" name="ELEMENT 1…"/>
          <p:cNvSpPr txBox="1"/>
          <p:nvPr/>
        </p:nvSpPr>
        <p:spPr>
          <a:xfrm>
            <a:off x="3108974" y="6455318"/>
            <a:ext cx="6614002" cy="3837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cap="none" spc="0" dirty="0">
                <a:solidFill>
                  <a:srgbClr val="5E5E5E"/>
                </a:solidFill>
                <a:latin typeface="Arial" panose="020B0604020202020204" pitchFamily="34" charset="0"/>
                <a:cs typeface="Arial" panose="020B0604020202020204" pitchFamily="34" charset="0"/>
              </a:rPr>
              <a:t>The only alternative is to wait for backend to finish. Extra integration is needed after the implementation is finished. However the </a:t>
            </a:r>
            <a:r>
              <a:rPr lang="en-US" sz="3000" cap="none" spc="0" dirty="0">
                <a:solidFill>
                  <a:schemeClr val="accent4">
                    <a:lumMod val="60000"/>
                    <a:lumOff val="40000"/>
                  </a:schemeClr>
                </a:solidFill>
                <a:latin typeface="Arial" panose="020B0604020202020204" pitchFamily="34" charset="0"/>
                <a:cs typeface="Arial" panose="020B0604020202020204" pitchFamily="34" charset="0"/>
              </a:rPr>
              <a:t>time needed to do implementation this way is still significantly less </a:t>
            </a:r>
            <a:r>
              <a:rPr lang="en-US" sz="3000" b="0" cap="none" spc="0" dirty="0">
                <a:solidFill>
                  <a:srgbClr val="5E5E5E"/>
                </a:solidFill>
                <a:latin typeface="Arial" panose="020B0604020202020204" pitchFamily="34" charset="0"/>
                <a:cs typeface="Arial" panose="020B0604020202020204" pitchFamily="34" charset="0"/>
              </a:rPr>
              <a:t>then the time that would be needed for, to wait for backend part to be finished.</a:t>
            </a:r>
            <a:endParaRPr sz="3000" b="0" cap="none" spc="0" dirty="0">
              <a:solidFill>
                <a:srgbClr val="5E5E5E"/>
              </a:solidFill>
              <a:latin typeface="Arial" panose="020B0604020202020204" pitchFamily="34" charset="0"/>
              <a:cs typeface="Arial" panose="020B0604020202020204" pitchFamily="34" charset="0"/>
            </a:endParaRPr>
          </a:p>
        </p:txBody>
      </p:sp>
      <p:sp>
        <p:nvSpPr>
          <p:cNvPr id="606" name="ELEMENT 2…"/>
          <p:cNvSpPr txBox="1"/>
          <p:nvPr/>
        </p:nvSpPr>
        <p:spPr>
          <a:xfrm>
            <a:off x="11929308" y="5480052"/>
            <a:ext cx="6614002" cy="5597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sz="3000" spc="198" dirty="0" err="1">
                <a:solidFill>
                  <a:srgbClr val="000000"/>
                </a:solidFill>
              </a:rPr>
              <a:t>Api</a:t>
            </a:r>
            <a:r>
              <a:rPr lang="en-US" dirty="0"/>
              <a:t> </a:t>
            </a:r>
            <a:r>
              <a:rPr lang="en-US" sz="3000" spc="198" dirty="0">
                <a:solidFill>
                  <a:srgbClr val="000000"/>
                </a:solidFill>
              </a:rPr>
              <a:t>contracts</a:t>
            </a:r>
            <a:endParaRPr sz="3000" spc="198" dirty="0">
              <a:solidFill>
                <a:srgbClr val="000000"/>
              </a:solidFill>
            </a:endParaRPr>
          </a:p>
        </p:txBody>
      </p:sp>
      <p:pic>
        <p:nvPicPr>
          <p:cNvPr id="607" name="Graphic 323" descr="Graphic 323"/>
          <p:cNvPicPr>
            <a:picLocks noChangeAspect="1"/>
          </p:cNvPicPr>
          <p:nvPr/>
        </p:nvPicPr>
        <p:blipFill>
          <a:blip r:embed="rId3"/>
          <a:stretch>
            <a:fillRect/>
          </a:stretch>
        </p:blipFill>
        <p:spPr>
          <a:xfrm>
            <a:off x="11973208" y="3769638"/>
            <a:ext cx="762001" cy="762001"/>
          </a:xfrm>
          <a:prstGeom prst="rect">
            <a:avLst/>
          </a:prstGeom>
          <a:ln w="12700">
            <a:miter lim="400000"/>
          </a:ln>
        </p:spPr>
      </p:pic>
      <p:pic>
        <p:nvPicPr>
          <p:cNvPr id="608" name="Graphic 142" descr="Graphic 142"/>
          <p:cNvPicPr>
            <a:picLocks noChangeAspect="1"/>
          </p:cNvPicPr>
          <p:nvPr/>
        </p:nvPicPr>
        <p:blipFill>
          <a:blip r:embed="rId4"/>
          <a:stretch>
            <a:fillRect/>
          </a:stretch>
        </p:blipFill>
        <p:spPr>
          <a:xfrm>
            <a:off x="3109265" y="3769638"/>
            <a:ext cx="762001" cy="762001"/>
          </a:xfrm>
          <a:prstGeom prst="rect">
            <a:avLst/>
          </a:prstGeom>
          <a:ln w="12700">
            <a:miter lim="400000"/>
          </a:ln>
        </p:spPr>
      </p:pic>
      <p:sp>
        <p:nvSpPr>
          <p:cNvPr id="11" name="ELEMENT 1…">
            <a:extLst>
              <a:ext uri="{FF2B5EF4-FFF2-40B4-BE49-F238E27FC236}">
                <a16:creationId xmlns:a16="http://schemas.microsoft.com/office/drawing/2014/main" id="{15D21385-0038-AB44-B0D0-4FEEC7467D83}"/>
              </a:ext>
            </a:extLst>
          </p:cNvPr>
          <p:cNvSpPr txBox="1"/>
          <p:nvPr/>
        </p:nvSpPr>
        <p:spPr>
          <a:xfrm>
            <a:off x="3108974" y="5480052"/>
            <a:ext cx="6614002" cy="9752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sz="3000" dirty="0"/>
              <a:t>Developing components in parallel with backend</a:t>
            </a:r>
          </a:p>
        </p:txBody>
      </p:sp>
      <p:sp>
        <p:nvSpPr>
          <p:cNvPr id="12" name="ELEMENT 2…">
            <a:extLst>
              <a:ext uri="{FF2B5EF4-FFF2-40B4-BE49-F238E27FC236}">
                <a16:creationId xmlns:a16="http://schemas.microsoft.com/office/drawing/2014/main" id="{41608C68-F3E0-CC45-8D90-66892756C72C}"/>
              </a:ext>
            </a:extLst>
          </p:cNvPr>
          <p:cNvSpPr txBox="1"/>
          <p:nvPr/>
        </p:nvSpPr>
        <p:spPr>
          <a:xfrm>
            <a:off x="11929308" y="6288568"/>
            <a:ext cx="6614002" cy="30527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sz="3000" b="0" cap="none" spc="0" dirty="0">
                <a:solidFill>
                  <a:srgbClr val="5E5E5E"/>
                </a:solidFill>
                <a:latin typeface="Arial" panose="020B0604020202020204" pitchFamily="34" charset="0"/>
                <a:cs typeface="Arial" panose="020B0604020202020204" pitchFamily="34" charset="0"/>
              </a:rPr>
              <a:t>Need </a:t>
            </a:r>
            <a:r>
              <a:rPr lang="en-US" sz="3000" b="0" cap="none" spc="0">
                <a:solidFill>
                  <a:srgbClr val="5E5E5E"/>
                </a:solidFill>
                <a:latin typeface="Arial" panose="020B0604020202020204" pitchFamily="34" charset="0"/>
                <a:cs typeface="Arial" panose="020B0604020202020204" pitchFamily="34" charset="0"/>
              </a:rPr>
              <a:t>to be determined </a:t>
            </a:r>
            <a:r>
              <a:rPr lang="en-US" sz="3000" b="0" cap="none" spc="0" dirty="0">
                <a:solidFill>
                  <a:srgbClr val="5E5E5E"/>
                </a:solidFill>
                <a:latin typeface="Arial" panose="020B0604020202020204" pitchFamily="34" charset="0"/>
                <a:cs typeface="Arial" panose="020B0604020202020204" pitchFamily="34" charset="0"/>
              </a:rPr>
              <a:t>prior. </a:t>
            </a:r>
            <a:r>
              <a:rPr lang="en-US" sz="3000" b="0" cap="none" spc="0" dirty="0">
                <a:solidFill>
                  <a:schemeClr val="accent4">
                    <a:lumMod val="60000"/>
                    <a:lumOff val="40000"/>
                  </a:schemeClr>
                </a:solidFill>
                <a:latin typeface="Arial" panose="020B0604020202020204" pitchFamily="34" charset="0"/>
                <a:cs typeface="Arial" panose="020B0604020202020204" pitchFamily="34" charset="0"/>
              </a:rPr>
              <a:t>Changing API contract in time is sometimes necessary and expected</a:t>
            </a:r>
            <a:r>
              <a:rPr lang="en-US" sz="3000" b="0" cap="none" spc="0" dirty="0">
                <a:solidFill>
                  <a:srgbClr val="5E5E5E"/>
                </a:solidFill>
                <a:latin typeface="Arial" panose="020B0604020202020204" pitchFamily="34" charset="0"/>
                <a:cs typeface="Arial" panose="020B0604020202020204" pitchFamily="34" charset="0"/>
              </a:rPr>
              <a:t>. Extra time is needed to change API responses on fake API and then alter implementation but sometimes it is not avoidable.</a:t>
            </a:r>
            <a:endParaRPr sz="3000" b="0" cap="none" spc="0" dirty="0">
              <a:solidFill>
                <a:srgbClr val="5E5E5E"/>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5"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t>6</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3" name="World renowned engineering skills with a focus on stem education…"/>
          <p:cNvSpPr txBox="1"/>
          <p:nvPr/>
        </p:nvSpPr>
        <p:spPr>
          <a:xfrm>
            <a:off x="10526045" y="5604813"/>
            <a:ext cx="12504076" cy="27603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p>
            <a:pPr marL="323272" indent="-323272" defTabSz="821531">
              <a:lnSpc>
                <a:spcPct val="100000"/>
              </a:lnSpc>
              <a:spcBef>
                <a:spcPts val="3000"/>
              </a:spcBef>
              <a:buSzPct val="80000"/>
              <a:buBlip>
                <a:blip r:embed="rId4"/>
              </a:buBlip>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Some use cases can be quickly tested only by </a:t>
            </a:r>
            <a:r>
              <a:rPr lang="en-US" sz="3000" b="0" dirty="0">
                <a:solidFill>
                  <a:schemeClr val="accent4">
                    <a:lumMod val="60000"/>
                    <a:lumOff val="40000"/>
                  </a:schemeClr>
                </a:solidFill>
                <a:latin typeface="Arial" panose="020B0604020202020204" pitchFamily="34" charset="0"/>
                <a:cs typeface="Arial" panose="020B0604020202020204" pitchFamily="34" charset="0"/>
              </a:rPr>
              <a:t>changing cached data </a:t>
            </a:r>
            <a:r>
              <a:rPr lang="en-US" sz="3000" b="0" dirty="0">
                <a:latin typeface="Arial" panose="020B0604020202020204" pitchFamily="34" charset="0"/>
                <a:cs typeface="Arial" panose="020B0604020202020204" pitchFamily="34" charset="0"/>
              </a:rPr>
              <a:t>via fake API.</a:t>
            </a:r>
            <a:endParaRPr sz="3000" b="0" dirty="0">
              <a:latin typeface="Arial" panose="020B0604020202020204" pitchFamily="34" charset="0"/>
              <a:cs typeface="Arial" panose="020B0604020202020204" pitchFamily="34" charset="0"/>
            </a:endParaRPr>
          </a:p>
          <a:p>
            <a:pPr marL="323272" indent="-323272" defTabSz="821531">
              <a:lnSpc>
                <a:spcPct val="100000"/>
              </a:lnSpc>
              <a:spcBef>
                <a:spcPts val="3000"/>
              </a:spcBef>
              <a:buSzPct val="80000"/>
              <a:buBlip>
                <a:blip r:embed="rId4"/>
              </a:buBlip>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Response can be </a:t>
            </a:r>
            <a:r>
              <a:rPr lang="en-US" sz="3000" b="0" dirty="0">
                <a:solidFill>
                  <a:schemeClr val="accent4">
                    <a:lumMod val="60000"/>
                    <a:lumOff val="40000"/>
                  </a:schemeClr>
                </a:solidFill>
                <a:latin typeface="Arial" panose="020B0604020202020204" pitchFamily="34" charset="0"/>
                <a:cs typeface="Arial" panose="020B0604020202020204" pitchFamily="34" charset="0"/>
              </a:rPr>
              <a:t>delayed</a:t>
            </a:r>
            <a:r>
              <a:rPr lang="en-US" sz="3000" b="0" dirty="0">
                <a:latin typeface="Arial" panose="020B0604020202020204" pitchFamily="34" charset="0"/>
                <a:cs typeface="Arial" panose="020B0604020202020204" pitchFamily="34" charset="0"/>
              </a:rPr>
              <a:t> from fake API to simulate real life scenario. </a:t>
            </a:r>
          </a:p>
          <a:p>
            <a:pPr marL="323272" indent="-323272" defTabSz="821531">
              <a:lnSpc>
                <a:spcPct val="100000"/>
              </a:lnSpc>
              <a:spcBef>
                <a:spcPts val="3000"/>
              </a:spcBef>
              <a:buSzPct val="80000"/>
              <a:buBlip>
                <a:blip r:embed="rId4"/>
              </a:buBlip>
              <a:defRPr sz="2000" b="0" cap="none" spc="0">
                <a:solidFill>
                  <a:srgbClr val="5E5E5E"/>
                </a:solidFill>
                <a:latin typeface="Helvetica Light"/>
                <a:ea typeface="Helvetica Light"/>
                <a:cs typeface="Helvetica Light"/>
                <a:sym typeface="Helvetica Light"/>
              </a:defRPr>
            </a:pPr>
            <a:r>
              <a:rPr lang="en-US" sz="3000" b="0" dirty="0">
                <a:latin typeface="Arial" panose="020B0604020202020204" pitchFamily="34" charset="0"/>
                <a:cs typeface="Arial" panose="020B0604020202020204" pitchFamily="34" charset="0"/>
              </a:rPr>
              <a:t>Responses can be </a:t>
            </a:r>
            <a:r>
              <a:rPr lang="en-US" sz="3000" b="0" dirty="0">
                <a:solidFill>
                  <a:schemeClr val="accent4">
                    <a:lumMod val="60000"/>
                    <a:lumOff val="40000"/>
                  </a:schemeClr>
                </a:solidFill>
                <a:latin typeface="Arial" panose="020B0604020202020204" pitchFamily="34" charset="0"/>
                <a:cs typeface="Arial" panose="020B0604020202020204" pitchFamily="34" charset="0"/>
              </a:rPr>
              <a:t>used for later</a:t>
            </a:r>
            <a:r>
              <a:rPr lang="en-US" sz="3000" b="0" dirty="0">
                <a:latin typeface="Arial" panose="020B0604020202020204" pitchFamily="34" charset="0"/>
                <a:cs typeface="Arial" panose="020B0604020202020204" pitchFamily="34" charset="0"/>
              </a:rPr>
              <a:t>.</a:t>
            </a:r>
            <a:endParaRPr sz="3000" b="0" dirty="0">
              <a:latin typeface="Arial" panose="020B0604020202020204" pitchFamily="34" charset="0"/>
              <a:cs typeface="Arial" panose="020B0604020202020204" pitchFamily="34" charset="0"/>
            </a:endParaRPr>
          </a:p>
        </p:txBody>
      </p:sp>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712105"/>
            <a:ext cx="3700764" cy="5457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sz="3200" dirty="0"/>
              <a:t>examples</a:t>
            </a:r>
            <a:endParaRPr sz="3200" dirty="0"/>
          </a:p>
        </p:txBody>
      </p:sp>
      <p:pic>
        <p:nvPicPr>
          <p:cNvPr id="856" name="Image" descr="Image"/>
          <p:cNvPicPr>
            <a:picLocks noChangeAspect="1"/>
          </p:cNvPicPr>
          <p:nvPr/>
        </p:nvPicPr>
        <p:blipFill>
          <a:blip r:embed="rId5"/>
          <a:stretch>
            <a:fillRect/>
          </a:stretch>
        </p:blipFill>
        <p:spPr>
          <a:xfrm>
            <a:off x="97607" y="13300558"/>
            <a:ext cx="428506" cy="3206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New features</a:t>
            </a:r>
            <a:endParaRPr dirty="0"/>
          </a:p>
        </p:txBody>
      </p:sp>
      <p:sp>
        <p:nvSpPr>
          <p:cNvPr id="573" name="The background is different"/>
          <p:cNvSpPr txBox="1"/>
          <p:nvPr/>
        </p:nvSpPr>
        <p:spPr>
          <a:xfrm>
            <a:off x="3066033" y="8577565"/>
            <a:ext cx="14624090" cy="5180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258437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t>8</a:t>
            </a:fld>
            <a:endParaRPr/>
          </a:p>
        </p:txBody>
      </p:sp>
      <p:sp>
        <p:nvSpPr>
          <p:cNvPr id="601" name="Client Name  Presentation Title  -  1. Chapter Name"/>
          <p:cNvSpPr txBox="1">
            <a:spLocks noGrp="1"/>
          </p:cNvSpPr>
          <p:nvPr>
            <p:ph type="body" sz="quarter" idx="13"/>
          </p:nvPr>
        </p:nvSpPr>
        <p:spPr>
          <a:xfrm>
            <a:off x="1703286" y="210051"/>
            <a:ext cx="7130156" cy="390491"/>
          </a:xfrm>
          <a:prstGeom prst="rect">
            <a:avLst/>
          </a:prstGeom>
        </p:spPr>
        <p:txBody>
          <a:bodyPr/>
          <a:lstStyle/>
          <a:p>
            <a:pPr marL="0" indent="0">
              <a:buSzTx/>
              <a:buNone/>
              <a:defRPr sz="1600"/>
            </a:pPr>
            <a:r>
              <a:rPr lang="en-US" dirty="0">
                <a:solidFill>
                  <a:srgbClr val="929292"/>
                </a:solidFill>
              </a:rPr>
              <a:t>How to boost your frontend development using fake APIs</a:t>
            </a:r>
            <a:r>
              <a:rPr dirty="0">
                <a:solidFill>
                  <a:srgbClr val="929292"/>
                </a:solidFill>
              </a:rPr>
              <a:t>  - </a:t>
            </a:r>
            <a:r>
              <a:rPr dirty="0"/>
              <a:t> </a:t>
            </a:r>
            <a:r>
              <a:rPr lang="en-US" b="1" dirty="0">
                <a:solidFill>
                  <a:srgbClr val="DE411B"/>
                </a:solidFill>
                <a:latin typeface="+mn-lt"/>
                <a:ea typeface="+mn-ea"/>
                <a:cs typeface="+mn-cs"/>
                <a:sym typeface="Helvetica"/>
              </a:rPr>
              <a:t>2</a:t>
            </a:r>
            <a:r>
              <a:rPr b="1" dirty="0">
                <a:solidFill>
                  <a:srgbClr val="DE411B"/>
                </a:solidFill>
                <a:latin typeface="+mn-lt"/>
                <a:ea typeface="+mn-ea"/>
                <a:cs typeface="+mn-cs"/>
                <a:sym typeface="Helvetica"/>
              </a:rPr>
              <a:t>. </a:t>
            </a:r>
            <a:r>
              <a:rPr lang="en-US" b="1" dirty="0">
                <a:solidFill>
                  <a:srgbClr val="DE411B"/>
                </a:solidFill>
                <a:latin typeface="+mn-lt"/>
                <a:ea typeface="+mn-ea"/>
                <a:cs typeface="+mn-cs"/>
                <a:sym typeface="Helvetica"/>
              </a:rPr>
              <a:t>New features</a:t>
            </a:r>
            <a:endParaRPr b="1" dirty="0">
              <a:solidFill>
                <a:srgbClr val="DE411B"/>
              </a:solidFill>
              <a:latin typeface="+mn-lt"/>
              <a:ea typeface="+mn-ea"/>
              <a:cs typeface="+mn-cs"/>
              <a:sym typeface="Helvetica"/>
            </a:endParaRPr>
          </a:p>
        </p:txBody>
      </p:sp>
      <p:sp>
        <p:nvSpPr>
          <p:cNvPr id="603" name="Rectangle"/>
          <p:cNvSpPr/>
          <p:nvPr/>
        </p:nvSpPr>
        <p:spPr>
          <a:xfrm rot="16200000">
            <a:off x="3441389" y="6175090"/>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4" name="Rectangle"/>
          <p:cNvSpPr/>
          <p:nvPr/>
        </p:nvSpPr>
        <p:spPr>
          <a:xfrm rot="16200000">
            <a:off x="12343723" y="6175090"/>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05" name="ELEMENT 1…"/>
          <p:cNvSpPr txBox="1"/>
          <p:nvPr/>
        </p:nvSpPr>
        <p:spPr>
          <a:xfrm>
            <a:off x="3035888" y="6798489"/>
            <a:ext cx="6614002" cy="5597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sz="3000" spc="198" dirty="0">
                <a:solidFill>
                  <a:srgbClr val="000000"/>
                </a:solidFill>
              </a:rPr>
              <a:t>Starting from scratch</a:t>
            </a:r>
            <a:endParaRPr sz="3000" spc="198" dirty="0">
              <a:solidFill>
                <a:srgbClr val="000000"/>
              </a:solidFill>
            </a:endParaRPr>
          </a:p>
        </p:txBody>
      </p:sp>
      <p:sp>
        <p:nvSpPr>
          <p:cNvPr id="606" name="ELEMENT 2…"/>
          <p:cNvSpPr txBox="1"/>
          <p:nvPr/>
        </p:nvSpPr>
        <p:spPr>
          <a:xfrm>
            <a:off x="11950573" y="6798489"/>
            <a:ext cx="6614002" cy="5597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sz="3000" spc="198" dirty="0">
                <a:solidFill>
                  <a:srgbClr val="000000"/>
                </a:solidFill>
              </a:rPr>
              <a:t>Changing API contracts</a:t>
            </a:r>
            <a:endParaRPr sz="3000" spc="198" dirty="0">
              <a:solidFill>
                <a:srgbClr val="000000"/>
              </a:solidFill>
            </a:endParaRPr>
          </a:p>
        </p:txBody>
      </p:sp>
      <p:pic>
        <p:nvPicPr>
          <p:cNvPr id="607" name="Graphic 323" descr="Graphic 323"/>
          <p:cNvPicPr>
            <a:picLocks noChangeAspect="1"/>
          </p:cNvPicPr>
          <p:nvPr/>
        </p:nvPicPr>
        <p:blipFill>
          <a:blip r:embed="rId3"/>
          <a:stretch>
            <a:fillRect/>
          </a:stretch>
        </p:blipFill>
        <p:spPr>
          <a:xfrm>
            <a:off x="11994473" y="5088075"/>
            <a:ext cx="762001" cy="762001"/>
          </a:xfrm>
          <a:prstGeom prst="rect">
            <a:avLst/>
          </a:prstGeom>
          <a:ln w="12700">
            <a:miter lim="400000"/>
          </a:ln>
        </p:spPr>
      </p:pic>
      <p:pic>
        <p:nvPicPr>
          <p:cNvPr id="608" name="Graphic 142" descr="Graphic 142"/>
          <p:cNvPicPr>
            <a:picLocks noChangeAspect="1"/>
          </p:cNvPicPr>
          <p:nvPr/>
        </p:nvPicPr>
        <p:blipFill>
          <a:blip r:embed="rId4"/>
          <a:stretch>
            <a:fillRect/>
          </a:stretch>
        </p:blipFill>
        <p:spPr>
          <a:xfrm>
            <a:off x="3130530" y="5088075"/>
            <a:ext cx="762001" cy="762001"/>
          </a:xfrm>
          <a:prstGeom prst="rect">
            <a:avLst/>
          </a:prstGeom>
          <a:ln w="12700">
            <a:miter lim="400000"/>
          </a:ln>
        </p:spPr>
      </p:pic>
      <p:sp>
        <p:nvSpPr>
          <p:cNvPr id="11" name="ELEMENT 1…">
            <a:extLst>
              <a:ext uri="{FF2B5EF4-FFF2-40B4-BE49-F238E27FC236}">
                <a16:creationId xmlns:a16="http://schemas.microsoft.com/office/drawing/2014/main" id="{1A3732DA-EE00-8C4F-83B8-CB9AD138FC29}"/>
              </a:ext>
            </a:extLst>
          </p:cNvPr>
          <p:cNvSpPr txBox="1"/>
          <p:nvPr/>
        </p:nvSpPr>
        <p:spPr>
          <a:xfrm>
            <a:off x="3035295" y="7607004"/>
            <a:ext cx="6614002" cy="2914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cap="none" spc="0" dirty="0">
                <a:solidFill>
                  <a:srgbClr val="5E5E5E"/>
                </a:solidFill>
                <a:latin typeface="Arial" panose="020B0604020202020204" pitchFamily="34" charset="0"/>
                <a:cs typeface="Arial" panose="020B0604020202020204" pitchFamily="34" charset="0"/>
              </a:rPr>
              <a:t>To implement new features, fake responses should be made from API contract examples. It is useful to have single source of truth (official documentation, wiki page, code is the best documentation </a:t>
            </a:r>
            <a:r>
              <a:rPr lang="en-US" sz="3000" b="0" cap="none" spc="0" dirty="0">
                <a:solidFill>
                  <a:srgbClr val="5E5E5E"/>
                </a:solidFill>
                <a:latin typeface="Arial" panose="020B0604020202020204" pitchFamily="34" charset="0"/>
                <a:cs typeface="Arial" panose="020B0604020202020204" pitchFamily="34" charset="0"/>
                <a:sym typeface="Wingdings" pitchFamily="2" charset="2"/>
              </a:rPr>
              <a:t> </a:t>
            </a:r>
            <a:r>
              <a:rPr lang="en-US" sz="3000" b="0" cap="none" spc="0" dirty="0">
                <a:solidFill>
                  <a:srgbClr val="5E5E5E"/>
                </a:solidFill>
                <a:latin typeface="Arial" panose="020B0604020202020204" pitchFamily="34" charset="0"/>
                <a:cs typeface="Arial" panose="020B0604020202020204" pitchFamily="34" charset="0"/>
              </a:rPr>
              <a:t>).</a:t>
            </a:r>
            <a:endParaRPr sz="3000" b="0" cap="none" spc="0" dirty="0">
              <a:solidFill>
                <a:srgbClr val="5E5E5E"/>
              </a:solidFill>
              <a:latin typeface="Arial" panose="020B0604020202020204" pitchFamily="34" charset="0"/>
              <a:cs typeface="Arial" panose="020B0604020202020204" pitchFamily="34" charset="0"/>
            </a:endParaRPr>
          </a:p>
        </p:txBody>
      </p:sp>
      <p:sp>
        <p:nvSpPr>
          <p:cNvPr id="12" name="ELEMENT 2…">
            <a:extLst>
              <a:ext uri="{FF2B5EF4-FFF2-40B4-BE49-F238E27FC236}">
                <a16:creationId xmlns:a16="http://schemas.microsoft.com/office/drawing/2014/main" id="{2FE7DFCD-72E5-A94E-A1C8-403AEF3BB4D1}"/>
              </a:ext>
            </a:extLst>
          </p:cNvPr>
          <p:cNvSpPr txBox="1"/>
          <p:nvPr/>
        </p:nvSpPr>
        <p:spPr>
          <a:xfrm>
            <a:off x="11950573" y="7607004"/>
            <a:ext cx="6614002" cy="15292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000" b="0" cap="none" spc="0" dirty="0">
                <a:solidFill>
                  <a:srgbClr val="5E5E5E"/>
                </a:solidFill>
                <a:latin typeface="Arial" panose="020B0604020202020204" pitchFamily="34" charset="0"/>
                <a:cs typeface="Arial" panose="020B0604020202020204" pitchFamily="34" charset="0"/>
              </a:rPr>
              <a:t>Sometimes some details are not predicted at starting point which is causing a change in API contract.</a:t>
            </a:r>
            <a:endParaRPr sz="3000" b="0" cap="none" spc="0" dirty="0">
              <a:solidFill>
                <a:srgbClr val="5E5E5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5476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Existing functionalities</a:t>
            </a:r>
            <a:endParaRPr dirty="0"/>
          </a:p>
        </p:txBody>
      </p:sp>
      <p:sp>
        <p:nvSpPr>
          <p:cNvPr id="573" name="The background is different"/>
          <p:cNvSpPr txBox="1"/>
          <p:nvPr/>
        </p:nvSpPr>
        <p:spPr>
          <a:xfrm>
            <a:off x="3066033" y="8577565"/>
            <a:ext cx="16523229"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r>
              <a:rPr lang="en-US" sz="3000" dirty="0"/>
              <a:t>How to boost your frontend development using fake </a:t>
            </a:r>
            <a:r>
              <a:rPr lang="en-US" sz="3000" dirty="0" err="1"/>
              <a:t>apis</a:t>
            </a:r>
            <a:endParaRPr sz="3000"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38000560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27SRNQJM56W6-732870173-10432</_dlc_DocId>
    <_dlc_DocIdUrl xmlns="9a90466d-298e-42c6-9514-fada4205df45">
      <Url>https://endava.sharepoint.com/Group/InternalCommunication/_layouts/15/DocIdRedir.aspx?ID=27SRNQJM56W6-732870173-10432</Url>
      <Description>27SRNQJM56W6-732870173-10432</Description>
    </_dlc_DocIdUrl>
    <DU xmlns="5eb091e4-7f1b-4143-924e-21e621918c5f" xsi:nil="true"/>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798" ma:contentTypeDescription="Create a new document." ma:contentTypeScope="" ma:versionID="3099ef264f92a19f406e6c41c7580fc0">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1a9b30509d3b1b93454a8e37b45a92ec"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2.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3.xml><?xml version="1.0" encoding="utf-8"?>
<ds:datastoreItem xmlns:ds="http://schemas.openxmlformats.org/officeDocument/2006/customXml" ds:itemID="{CA252F39-48A3-44C1-A017-18E80F9E3DED}">
  <ds:schemaRefs>
    <ds:schemaRef ds:uri="72899ffe-c9be-4b57-81d3-c0709dcc2e4b"/>
    <ds:schemaRef ds:uri="http://purl.org/dc/elements/1.1/"/>
    <ds:schemaRef ds:uri="http://purl.org/dc/terms/"/>
    <ds:schemaRef ds:uri="http://purl.org/dc/dcmitype/"/>
    <ds:schemaRef ds:uri="http://schemas.microsoft.com/office/2006/documentManagement/types"/>
    <ds:schemaRef ds:uri="b00bdadb-5151-4b9a-bcb6-794e3648a446"/>
    <ds:schemaRef ds:uri="http://schemas.microsoft.com/sharepoint/v3"/>
    <ds:schemaRef ds:uri="http://schemas.microsoft.com/office/infopath/2007/PartnerControls"/>
    <ds:schemaRef ds:uri="http://www.w3.org/XML/1998/namespace"/>
    <ds:schemaRef ds:uri="9a90466d-298e-42c6-9514-fada4205df45"/>
    <ds:schemaRef ds:uri="http://schemas.openxmlformats.org/package/2006/metadata/core-properties"/>
    <ds:schemaRef ds:uri="http://schemas.microsoft.com/office/2006/metadata/properties"/>
    <ds:schemaRef ds:uri="5eb091e4-7f1b-4143-924e-21e621918c5f"/>
  </ds:schemaRefs>
</ds:datastoreItem>
</file>

<file path=customXml/itemProps4.xml><?xml version="1.0" encoding="utf-8"?>
<ds:datastoreItem xmlns:ds="http://schemas.openxmlformats.org/officeDocument/2006/customXml" ds:itemID="{20565558-66F4-4935-9B9D-EF8AF0AF5D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10495</TotalTime>
  <Words>2724</Words>
  <Application>Microsoft Macintosh PowerPoint</Application>
  <PresentationFormat>Custom</PresentationFormat>
  <Paragraphs>224</Paragraphs>
  <Slides>23</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Helvetica</vt:lpstr>
      <vt:lpstr>Helvetica Light</vt:lpstr>
      <vt:lpstr>White</vt:lpstr>
      <vt:lpstr>PowerPoint Presentation</vt:lpstr>
      <vt:lpstr>PowerPoint Presentation</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Dejan Joksimovic</cp:lastModifiedBy>
  <cp:revision>98</cp:revision>
  <dcterms:modified xsi:type="dcterms:W3CDTF">2020-11-27T09:01:51Z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2f27398c-74a4-4b68-9017-8149af1bc261</vt:lpwstr>
  </property>
  <property fmtid="{D5CDD505-2E9C-101B-9397-08002B2CF9AE}" pid="4" name="_dlc_policyId">
    <vt:lpwstr/>
  </property>
  <property fmtid="{D5CDD505-2E9C-101B-9397-08002B2CF9AE}" pid="5" name="ItemRetentionFormula">
    <vt:lpwstr/>
  </property>
</Properties>
</file>